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11_112562AE.xml" ContentType="application/vnd.ms-powerpoint.comments+xml"/>
  <Override PartName="/ppt/notesSlides/notesSlide2.xml" ContentType="application/vnd.openxmlformats-officedocument.presentationml.notesSlide+xml"/>
  <Override PartName="/ppt/comments/modernComment_112_7A11F9D7.xml" ContentType="application/vnd.ms-powerpoint.comments+xml"/>
  <Override PartName="/ppt/notesSlides/notesSlide3.xml" ContentType="application/vnd.openxmlformats-officedocument.presentationml.notesSlide+xml"/>
  <Override PartName="/ppt/comments/modernComment_10F_FD8D869.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7" r:id="rId5"/>
    <p:sldId id="268" r:id="rId6"/>
    <p:sldId id="273" r:id="rId7"/>
    <p:sldId id="272" r:id="rId8"/>
    <p:sldId id="270" r:id="rId9"/>
    <p:sldId id="274" r:id="rId10"/>
    <p:sldId id="271" r:id="rId11"/>
    <p:sldId id="276" r:id="rId12"/>
    <p:sldId id="278" r:id="rId13"/>
    <p:sldId id="275" r:id="rId14"/>
    <p:sldId id="277"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56AD31-A948-F133-5928-64BB365495A5}" name="D'AGUANNO Eugenie" initials="DE" userId="S::edaguanno@maregionsud.fr::1d031aed-0ae6-4644-9c47-00186dc0c8e0" providerId="AD"/>
  <p188:author id="{2FC0A1CA-7BFD-AE2F-24CA-C244A387BB89}" name="PEREZ Philippe" initials="PP" userId="S::pperez@maregionsud.fr::5f81f249-37b1-448c-aa8e-bc31df3da298" providerId="AD"/>
  <p188:author id="{9FCB7BEC-F105-4CF5-B3D9-9F62E6F2D314}" name="VALLON Marie Caroline" initials="VC" userId="S::mcvallon@maregionsud.fr::9374c217-a455-4d9c-ad09-52c53a4b8b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omments/modernComment_10F_FD8D869.xml><?xml version="1.0" encoding="utf-8"?>
<p188:cmLst xmlns:a="http://schemas.openxmlformats.org/drawingml/2006/main" xmlns:r="http://schemas.openxmlformats.org/officeDocument/2006/relationships" xmlns:p188="http://schemas.microsoft.com/office/powerpoint/2018/8/main">
  <p188:cm id="{B627856B-2B6C-40A0-A576-49A1B52E7CD1}" authorId="{2FC0A1CA-7BFD-AE2F-24CA-C244A387BB89}" created="2026-02-18T10:54:57.883">
    <ac:txMkLst xmlns:ac="http://schemas.microsoft.com/office/drawing/2013/main/command">
      <pc:docMk xmlns:pc="http://schemas.microsoft.com/office/powerpoint/2013/main/command"/>
      <pc:sldMk xmlns:pc="http://schemas.microsoft.com/office/powerpoint/2013/main/command" cId="265869417" sldId="271"/>
      <ac:spMk id="3" creationId="{0644115D-2B9F-A1E7-9676-38297A17EC2A}"/>
      <ac:txMk cp="562">
        <ac:context len="647" hash="2653689704"/>
      </ac:txMk>
    </ac:txMkLst>
    <p188:pos x="8819029" y="4078941"/>
    <p188:replyLst>
      <p188:reply id="{EEE6974C-3EEC-408A-A951-D67CCFD5B972}" authorId="{4556AD31-A948-F133-5928-64BB365495A5}" created="2026-02-18T11:28:55.029">
        <p188:txBody>
          <a:bodyPr/>
          <a:lstStyle/>
          <a:p>
            <a:r>
              <a:rPr lang="fr-FR"/>
              <a:t>ca marche</a:t>
            </a:r>
          </a:p>
        </p188:txBody>
      </p188:reply>
    </p188:replyLst>
    <p188:txBody>
      <a:bodyPr/>
      <a:lstStyle/>
      <a:p>
        <a:r>
          <a:rPr lang="fr-FR"/>
          <a:t>fait référence au règlement de l'AMI, non adapté au diaporama</a:t>
        </a:r>
      </a:p>
    </p188:txBody>
  </p188:cm>
  <p188:cm id="{0304632C-F7C9-4872-8338-5FAB26D715B2}" authorId="{4556AD31-A948-F133-5928-64BB365495A5}" created="2026-02-18T14:01:39.913">
    <pc:sldMkLst xmlns:pc="http://schemas.microsoft.com/office/powerpoint/2013/main/command">
      <pc:docMk/>
      <pc:sldMk cId="265869417" sldId="271"/>
    </pc:sldMkLst>
    <p188:txBody>
      <a:bodyPr/>
      <a:lstStyle/>
      <a:p>
        <a:r>
          <a:rPr lang="fr-FR"/>
          <a:t>On garde non la ref aux docs d’urba ?</a:t>
        </a:r>
      </a:p>
    </p188:txBody>
  </p188:cm>
</p188:cmLst>
</file>

<file path=ppt/comments/modernComment_111_112562AE.xml><?xml version="1.0" encoding="utf-8"?>
<p188:cmLst xmlns:a="http://schemas.openxmlformats.org/drawingml/2006/main" xmlns:r="http://schemas.openxmlformats.org/officeDocument/2006/relationships" xmlns:p188="http://schemas.microsoft.com/office/powerpoint/2018/8/main">
  <p188:cm id="{8AF77ABB-9D56-41C5-8013-332C985F250E}" authorId="{9FCB7BEC-F105-4CF5-B3D9-9F62E6F2D314}" created="2026-02-17T18:09:59.663">
    <ac:deMkLst xmlns:ac="http://schemas.microsoft.com/office/drawing/2013/main/command">
      <pc:docMk xmlns:pc="http://schemas.microsoft.com/office/powerpoint/2013/main/command"/>
      <pc:sldMk xmlns:pc="http://schemas.microsoft.com/office/powerpoint/2013/main/command" cId="287662766" sldId="273"/>
      <ac:spMk id="3" creationId="{57C4E25F-0E28-3100-6D02-6A5802267FC5}"/>
    </ac:deMkLst>
    <p188:replyLst>
      <p188:reply id="{DAE52C16-BB4E-4979-AAAC-DA33C067C1E0}" authorId="{9FCB7BEC-F105-4CF5-B3D9-9F62E6F2D314}" created="2026-02-17T18:11:21.108">
        <p188:txBody>
          <a:bodyPr/>
          <a:lstStyle/>
          <a:p>
            <a:r>
              <a:rPr lang="fr-FR"/>
              <a:t>en effet plan de restructuration ils vont passer requalification des espaces extérieurs et ce n'est pas le sujet car on peut aider aussi dans cet AMI les sujets planifications  comment modifier les docs d'urba pour intégrer ces enjeux de mixite d'usages</a:t>
            </a:r>
          </a:p>
        </p188:txBody>
      </p188:reply>
      <p188:reply id="{F72CF4C6-D9DA-4BE4-B198-50B99F436F8A}" authorId="{4556AD31-A948-F133-5928-64BB365495A5}" created="2026-02-18T13:58:28.213">
        <p188:txBody>
          <a:bodyPr/>
          <a:lstStyle/>
          <a:p>
            <a:r>
              <a:rPr lang="fr-FR"/>
              <a:t>Modifs faites
</a:t>
            </a:r>
          </a:p>
        </p188:txBody>
      </p188:reply>
    </p188:replyLst>
    <p188:txBody>
      <a:bodyPr/>
      <a:lstStyle/>
      <a:p>
        <a:r>
          <a:rPr lang="fr-FR"/>
          <a:t>je mettrais plutôt une stratégie de mutation de ces zones dans un objectif de mixite fonctionnelle intégrant les enjeux de sobriété foncière ...  bla bla  et répondant aussi à l'enjeu de zero artificialisation nette.</a:t>
        </a:r>
      </a:p>
    </p188:txBody>
  </p188:cm>
</p188:cmLst>
</file>

<file path=ppt/comments/modernComment_112_7A11F9D7.xml><?xml version="1.0" encoding="utf-8"?>
<p188:cmLst xmlns:a="http://schemas.openxmlformats.org/drawingml/2006/main" xmlns:r="http://schemas.openxmlformats.org/officeDocument/2006/relationships" xmlns:p188="http://schemas.microsoft.com/office/powerpoint/2018/8/main">
  <p188:cm id="{FF2DB25A-3176-4ED5-9B42-C153378BDCF0}" authorId="{2FC0A1CA-7BFD-AE2F-24CA-C244A387BB89}" created="2026-02-18T10:39:32.191">
    <ac:txMkLst xmlns:ac="http://schemas.microsoft.com/office/drawing/2013/main/command">
      <pc:docMk xmlns:pc="http://schemas.microsoft.com/office/powerpoint/2013/main/command"/>
      <pc:sldMk xmlns:pc="http://schemas.microsoft.com/office/powerpoint/2013/main/command" cId="2047998423" sldId="274"/>
      <ac:spMk id="4" creationId="{CD6E8E9E-A990-E4D6-DF8B-1A0E889CBEFD}"/>
      <ac:txMk cp="580" len="10">
        <ac:context len="914" hash="4003173631"/>
      </ac:txMk>
    </ac:txMkLst>
    <p188:pos x="1748117" y="3720352"/>
    <p188:txBody>
      <a:bodyPr/>
      <a:lstStyle/>
      <a:p>
        <a:r>
          <a:rPr lang="fr-FR"/>
          <a:t>connexion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D964DE-0C60-4082-BDF9-04BDAF861822}" type="datetimeFigureOut">
              <a:rPr lang="fr-FR" smtClean="0"/>
              <a:t>10/03/2026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C7973E-74DF-491A-854F-3042ACF83410}" type="slidenum">
              <a:rPr lang="fr-FR" smtClean="0"/>
              <a:t>‹N°›</a:t>
            </a:fld>
            <a:endParaRPr lang="fr-FR"/>
          </a:p>
        </p:txBody>
      </p:sp>
    </p:spTree>
    <p:extLst>
      <p:ext uri="{BB962C8B-B14F-4D97-AF65-F5344CB8AC3E}">
        <p14:creationId xmlns:p14="http://schemas.microsoft.com/office/powerpoint/2010/main" val="2120226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0D856-F3FD-4580-8C9D-F10C0A408477}"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2178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2A6FE-8E80-C957-04FF-FEF2D4762EA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32DA331-4D3B-9E4B-31BD-8A3C9E7C373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D9D041-0EE4-C204-0A71-360826A1EF4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C1C42BB-5134-5D3A-ACCA-7F8EA1F7548F}"/>
              </a:ext>
            </a:extLst>
          </p:cNvPr>
          <p:cNvSpPr>
            <a:spLocks noGrp="1"/>
          </p:cNvSpPr>
          <p:nvPr>
            <p:ph type="sldNum" sz="quarter" idx="5"/>
          </p:nvPr>
        </p:nvSpPr>
        <p:spPr/>
        <p:txBody>
          <a:bodyPr/>
          <a:lstStyle/>
          <a:p>
            <a:fld id="{4DC7973E-74DF-491A-854F-3042ACF83410}" type="slidenum">
              <a:rPr lang="fr-FR" smtClean="0"/>
              <a:t>6</a:t>
            </a:fld>
            <a:endParaRPr lang="fr-FR"/>
          </a:p>
        </p:txBody>
      </p:sp>
    </p:spTree>
    <p:extLst>
      <p:ext uri="{BB962C8B-B14F-4D97-AF65-F5344CB8AC3E}">
        <p14:creationId xmlns:p14="http://schemas.microsoft.com/office/powerpoint/2010/main" val="79117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DC7973E-74DF-491A-854F-3042ACF83410}" type="slidenum">
              <a:rPr lang="fr-FR" smtClean="0"/>
              <a:t>7</a:t>
            </a:fld>
            <a:endParaRPr lang="fr-FR"/>
          </a:p>
        </p:txBody>
      </p:sp>
    </p:spTree>
    <p:extLst>
      <p:ext uri="{BB962C8B-B14F-4D97-AF65-F5344CB8AC3E}">
        <p14:creationId xmlns:p14="http://schemas.microsoft.com/office/powerpoint/2010/main" val="2736697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0B4BE-BB42-669A-48F0-EA9AF1921B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E134E49-5A5C-44B6-A731-54A31DC8E3F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593953-0CC9-B0B1-16C9-C03112EF100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163F59D-C442-4DAE-58B4-520EDB368D2A}"/>
              </a:ext>
            </a:extLst>
          </p:cNvPr>
          <p:cNvSpPr>
            <a:spLocks noGrp="1"/>
          </p:cNvSpPr>
          <p:nvPr>
            <p:ph type="sldNum" sz="quarter" idx="5"/>
          </p:nvPr>
        </p:nvSpPr>
        <p:spPr/>
        <p:txBody>
          <a:bodyPr/>
          <a:lstStyle/>
          <a:p>
            <a:fld id="{4DC7973E-74DF-491A-854F-3042ACF83410}" type="slidenum">
              <a:rPr lang="fr-FR" smtClean="0"/>
              <a:t>8</a:t>
            </a:fld>
            <a:endParaRPr lang="fr-FR"/>
          </a:p>
        </p:txBody>
      </p:sp>
    </p:spTree>
    <p:extLst>
      <p:ext uri="{BB962C8B-B14F-4D97-AF65-F5344CB8AC3E}">
        <p14:creationId xmlns:p14="http://schemas.microsoft.com/office/powerpoint/2010/main" val="817774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4A138-E565-8FE1-996C-52E9DDFA8E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C629ADC-0C59-7935-55EC-DAD51E8F0F5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765690-8B8C-ABD1-D6A3-B4576B6D7E47}"/>
              </a:ext>
            </a:extLst>
          </p:cNvPr>
          <p:cNvSpPr>
            <a:spLocks noGrp="1"/>
          </p:cNvSpPr>
          <p:nvPr>
            <p:ph type="body" idx="1"/>
          </p:nvPr>
        </p:nvSpPr>
        <p:spPr/>
        <p:txBody>
          <a:bodyPr/>
          <a:lstStyle/>
          <a:p>
            <a:pPr algn="just">
              <a:lnSpc>
                <a:spcPct val="115000"/>
              </a:lnSpc>
              <a:buNone/>
            </a:pPr>
            <a:r>
              <a:rPr lang="fr-FR" sz="1200" b="1">
                <a:effectLst/>
                <a:latin typeface="Arial" panose="020B0604020202020204" pitchFamily="34" charset="0"/>
                <a:ea typeface="Arial" panose="020B0604020202020204" pitchFamily="34" charset="0"/>
              </a:rPr>
              <a:t>Il n’est pas nécessaire que les candidats aient la maîtrise foncière des terrains concernés</a:t>
            </a:r>
            <a:r>
              <a:rPr lang="fr-FR" sz="1200">
                <a:effectLst/>
                <a:latin typeface="Arial" panose="020B0604020202020204" pitchFamily="34" charset="0"/>
                <a:ea typeface="Arial" panose="020B0604020202020204" pitchFamily="34" charset="0"/>
              </a:rPr>
              <a:t>. Ils devront, en revanche, faire état de leur relation avec le ou les propriétaires, dans la constitution du dossier de candidature. </a:t>
            </a:r>
          </a:p>
          <a:p>
            <a:pPr algn="just">
              <a:lnSpc>
                <a:spcPct val="115000"/>
              </a:lnSpc>
              <a:buNone/>
            </a:pPr>
            <a:r>
              <a:rPr lang="fr-FR" sz="500">
                <a:effectLst/>
                <a:latin typeface="Arial" panose="020B0604020202020204" pitchFamily="34" charset="0"/>
                <a:ea typeface="Arial" panose="020B0604020202020204" pitchFamily="34" charset="0"/>
              </a:rPr>
              <a:t> </a:t>
            </a:r>
            <a:endParaRPr lang="fr-FR" sz="1200">
              <a:effectLst/>
              <a:latin typeface="Arial" panose="020B0604020202020204" pitchFamily="34" charset="0"/>
              <a:ea typeface="Arial" panose="020B0604020202020204" pitchFamily="34" charset="0"/>
            </a:endParaRPr>
          </a:p>
          <a:p>
            <a:pPr algn="just">
              <a:lnSpc>
                <a:spcPct val="115000"/>
              </a:lnSpc>
              <a:buNone/>
            </a:pPr>
            <a:r>
              <a:rPr lang="fr-FR" sz="1200" b="1">
                <a:effectLst/>
                <a:latin typeface="Arial" panose="020B0604020202020204" pitchFamily="34" charset="0"/>
                <a:ea typeface="Arial" panose="020B0604020202020204" pitchFamily="34" charset="0"/>
              </a:rPr>
              <a:t>Lorsque le projet est porté directement par une collectivité territoriale</a:t>
            </a:r>
            <a:r>
              <a:rPr lang="fr-FR" sz="1200">
                <a:effectLst/>
                <a:latin typeface="Arial" panose="020B0604020202020204" pitchFamily="34" charset="0"/>
                <a:ea typeface="Arial" panose="020B0604020202020204" pitchFamily="34" charset="0"/>
              </a:rPr>
              <a:t>, elle devra désigner un acteur ou un groupement d’acteurs spécialisé(s) pour la phase de mise en œuvre opérationnelle de l’opération commerciale et des autres composantes du programme postérieures à la phase d’études préalables.</a:t>
            </a:r>
          </a:p>
          <a:p>
            <a:endParaRPr lang="fr-FR"/>
          </a:p>
        </p:txBody>
      </p:sp>
      <p:sp>
        <p:nvSpPr>
          <p:cNvPr id="4" name="Espace réservé du numéro de diapositive 3">
            <a:extLst>
              <a:ext uri="{FF2B5EF4-FFF2-40B4-BE49-F238E27FC236}">
                <a16:creationId xmlns:a16="http://schemas.microsoft.com/office/drawing/2014/main" id="{3CB607C3-D009-6642-C88F-80EF51CB6951}"/>
              </a:ext>
            </a:extLst>
          </p:cNvPr>
          <p:cNvSpPr>
            <a:spLocks noGrp="1"/>
          </p:cNvSpPr>
          <p:nvPr>
            <p:ph type="sldNum" sz="quarter" idx="5"/>
          </p:nvPr>
        </p:nvSpPr>
        <p:spPr/>
        <p:txBody>
          <a:bodyPr/>
          <a:lstStyle/>
          <a:p>
            <a:fld id="{4DC7973E-74DF-491A-854F-3042ACF83410}" type="slidenum">
              <a:rPr lang="fr-FR" smtClean="0"/>
              <a:t>9</a:t>
            </a:fld>
            <a:endParaRPr lang="fr-FR"/>
          </a:p>
        </p:txBody>
      </p:sp>
    </p:spTree>
    <p:extLst>
      <p:ext uri="{BB962C8B-B14F-4D97-AF65-F5344CB8AC3E}">
        <p14:creationId xmlns:p14="http://schemas.microsoft.com/office/powerpoint/2010/main" val="1052391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3D8E2-BD7C-E88F-F5DF-A8BEF1B737A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4D44A2-DD94-CC9C-E5EE-7F6E71688A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3E3BB08-B56A-5E01-2B6C-E3D4620511C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3E0C5E3-5E84-5A90-649D-43760273EE55}"/>
              </a:ext>
            </a:extLst>
          </p:cNvPr>
          <p:cNvSpPr>
            <a:spLocks noGrp="1"/>
          </p:cNvSpPr>
          <p:nvPr>
            <p:ph type="sldNum" sz="quarter" idx="5"/>
          </p:nvPr>
        </p:nvSpPr>
        <p:spPr/>
        <p:txBody>
          <a:bodyPr/>
          <a:lstStyle/>
          <a:p>
            <a:fld id="{4DC7973E-74DF-491A-854F-3042ACF83410}" type="slidenum">
              <a:rPr lang="fr-FR" smtClean="0"/>
              <a:t>10</a:t>
            </a:fld>
            <a:endParaRPr lang="fr-FR"/>
          </a:p>
        </p:txBody>
      </p:sp>
    </p:spTree>
    <p:extLst>
      <p:ext uri="{BB962C8B-B14F-4D97-AF65-F5344CB8AC3E}">
        <p14:creationId xmlns:p14="http://schemas.microsoft.com/office/powerpoint/2010/main" val="441218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1A670-AA56-1364-31DB-C7D7233F01C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C09F9E-C319-E0C3-3154-A47795D29A1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D444C5-10E4-25B9-839D-45917FFE31F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838F675-963F-5E67-80D0-D1C0631C4AB5}"/>
              </a:ext>
            </a:extLst>
          </p:cNvPr>
          <p:cNvSpPr>
            <a:spLocks noGrp="1"/>
          </p:cNvSpPr>
          <p:nvPr>
            <p:ph type="sldNum" sz="quarter" idx="5"/>
          </p:nvPr>
        </p:nvSpPr>
        <p:spPr/>
        <p:txBody>
          <a:bodyPr/>
          <a:lstStyle/>
          <a:p>
            <a:fld id="{4DC7973E-74DF-491A-854F-3042ACF83410}" type="slidenum">
              <a:rPr lang="fr-FR" smtClean="0"/>
              <a:t>11</a:t>
            </a:fld>
            <a:endParaRPr lang="fr-FR"/>
          </a:p>
        </p:txBody>
      </p:sp>
    </p:spTree>
    <p:extLst>
      <p:ext uri="{BB962C8B-B14F-4D97-AF65-F5344CB8AC3E}">
        <p14:creationId xmlns:p14="http://schemas.microsoft.com/office/powerpoint/2010/main" val="1572828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699039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96316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5429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07961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03074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9504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6094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486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7690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077150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012059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3/10/2026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1742112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hyperlink" Target="mailto:sah@maregionsud.f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mailto:sah@maregionsud.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111_112562AE.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12_7A11F9D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0F_FD8D869.xml"/><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p:cNvGrpSpPr/>
        <p:nvPr/>
      </p:nvGrpSpPr>
      <p:grpSpPr>
        <a:xfrm>
          <a:off x="0" y="0"/>
          <a:ext cx="0" cy="0"/>
          <a:chOff x="0" y="0"/>
          <a:chExt cx="0" cy="0"/>
        </a:xfrm>
      </p:grpSpPr>
      <p:pic>
        <p:nvPicPr>
          <p:cNvPr id="27" name="Image 26">
            <a:extLst>
              <a:ext uri="{FF2B5EF4-FFF2-40B4-BE49-F238E27FC236}">
                <a16:creationId xmlns:a16="http://schemas.microsoft.com/office/drawing/2014/main" id="{E2CC3AA1-3405-035B-5AE3-94DFA884D6B7}"/>
              </a:ext>
            </a:extLst>
          </p:cNvPr>
          <p:cNvPicPr>
            <a:picLocks noChangeAspect="1"/>
          </p:cNvPicPr>
          <p:nvPr/>
        </p:nvPicPr>
        <p:blipFill>
          <a:blip r:embed="rId3"/>
          <a:stretch>
            <a:fillRect/>
          </a:stretch>
        </p:blipFill>
        <p:spPr>
          <a:xfrm>
            <a:off x="10320123" y="-12841"/>
            <a:ext cx="1757740" cy="971927"/>
          </a:xfrm>
          <a:prstGeom prst="rect">
            <a:avLst/>
          </a:prstGeom>
        </p:spPr>
      </p:pic>
      <p:sp>
        <p:nvSpPr>
          <p:cNvPr id="28" name="TextBox 3">
            <a:extLst>
              <a:ext uri="{FF2B5EF4-FFF2-40B4-BE49-F238E27FC236}">
                <a16:creationId xmlns:a16="http://schemas.microsoft.com/office/drawing/2014/main" id="{B67C4617-726F-BCFD-D54D-CD4FD22731AC}"/>
              </a:ext>
            </a:extLst>
          </p:cNvPr>
          <p:cNvSpPr txBox="1"/>
          <p:nvPr/>
        </p:nvSpPr>
        <p:spPr>
          <a:xfrm>
            <a:off x="800100" y="6004903"/>
            <a:ext cx="10591800" cy="711028"/>
          </a:xfrm>
          <a:prstGeom prst="rect">
            <a:avLst/>
          </a:prstGeom>
        </p:spPr>
        <p:txBody>
          <a:bodyPr wrap="square" lIns="0" tIns="0" rIns="0" bIns="0" rtlCol="0" anchor="t">
            <a:spAutoFit/>
          </a:bodyPr>
          <a:lstStyle/>
          <a:p>
            <a:pPr algn="ctr" defTabSz="609630">
              <a:lnSpc>
                <a:spcPts val="6734"/>
              </a:lnSpc>
            </a:pPr>
            <a:r>
              <a:rPr lang="en-US" sz="2000" b="1">
                <a:solidFill>
                  <a:srgbClr val="000000"/>
                </a:solidFill>
                <a:latin typeface="Posterama" panose="020B0504020200020000" pitchFamily="34" charset="0"/>
                <a:ea typeface="Raleway Heavy"/>
                <a:cs typeface="Posterama" panose="020B0504020200020000" pitchFamily="34" charset="0"/>
                <a:sym typeface="Raleway Heavy"/>
              </a:rPr>
              <a:t>6 mars 2026</a:t>
            </a:r>
          </a:p>
        </p:txBody>
      </p:sp>
      <p:sp>
        <p:nvSpPr>
          <p:cNvPr id="29" name="TextBox 17">
            <a:extLst>
              <a:ext uri="{FF2B5EF4-FFF2-40B4-BE49-F238E27FC236}">
                <a16:creationId xmlns:a16="http://schemas.microsoft.com/office/drawing/2014/main" id="{4FCC808D-40FD-2E79-80B2-E75A3017C92A}"/>
              </a:ext>
            </a:extLst>
          </p:cNvPr>
          <p:cNvSpPr txBox="1"/>
          <p:nvPr/>
        </p:nvSpPr>
        <p:spPr>
          <a:xfrm>
            <a:off x="-38100" y="774248"/>
            <a:ext cx="11430000" cy="1969770"/>
          </a:xfrm>
          <a:prstGeom prst="rect">
            <a:avLst/>
          </a:prstGeom>
        </p:spPr>
        <p:txBody>
          <a:bodyPr wrap="square" lIns="0" tIns="0" rIns="0" bIns="0" rtlCol="0" anchor="t">
            <a:spAutoFit/>
          </a:bodyPr>
          <a:lstStyle/>
          <a:p>
            <a:pPr algn="ctr"/>
            <a:r>
              <a:rPr lang="fr-FR" sz="3200" b="1">
                <a:latin typeface="Posterama" panose="020B0504020200020000" pitchFamily="34" charset="0"/>
                <a:cs typeface="Posterama" panose="020B0504020200020000" pitchFamily="34" charset="0"/>
              </a:rPr>
              <a:t>APPEL À MANIFESTATION D’INTÉRÊT (AMI)</a:t>
            </a:r>
            <a:endParaRPr lang="fr-FR" sz="3200">
              <a:latin typeface="Posterama" panose="020B0504020200020000" pitchFamily="34" charset="0"/>
              <a:cs typeface="Posterama" panose="020B0504020200020000" pitchFamily="34" charset="0"/>
            </a:endParaRPr>
          </a:p>
          <a:p>
            <a:pPr algn="ctr"/>
            <a:r>
              <a:rPr lang="fr-FR" sz="3200" b="1">
                <a:latin typeface="Posterama" panose="020B0504020200020000" pitchFamily="34" charset="0"/>
                <a:cs typeface="Posterama" panose="020B0504020200020000" pitchFamily="34" charset="0"/>
              </a:rPr>
              <a:t> </a:t>
            </a:r>
            <a:endParaRPr lang="fr-FR" sz="3200">
              <a:latin typeface="Posterama" panose="020B0504020200020000" pitchFamily="34" charset="0"/>
              <a:cs typeface="Posterama" panose="020B0504020200020000" pitchFamily="34" charset="0"/>
            </a:endParaRPr>
          </a:p>
          <a:p>
            <a:pPr algn="ctr"/>
            <a:r>
              <a:rPr lang="fr-FR" sz="3200">
                <a:latin typeface="Posterama" panose="020B0504020200020000" pitchFamily="34" charset="0"/>
                <a:cs typeface="Posterama" panose="020B0504020200020000" pitchFamily="34" charset="0"/>
              </a:rPr>
              <a:t>Pour la redirection écologique des zones commerciales d’entrée de ville</a:t>
            </a:r>
          </a:p>
        </p:txBody>
      </p:sp>
      <p:sp>
        <p:nvSpPr>
          <p:cNvPr id="31" name="ZoneTexte 30">
            <a:extLst>
              <a:ext uri="{FF2B5EF4-FFF2-40B4-BE49-F238E27FC236}">
                <a16:creationId xmlns:a16="http://schemas.microsoft.com/office/drawing/2014/main" id="{A3D55C29-EEFA-1005-B5A2-6D183DA8C824}"/>
              </a:ext>
            </a:extLst>
          </p:cNvPr>
          <p:cNvSpPr txBox="1"/>
          <p:nvPr/>
        </p:nvSpPr>
        <p:spPr>
          <a:xfrm>
            <a:off x="470874" y="5098867"/>
            <a:ext cx="11314022" cy="1070037"/>
          </a:xfrm>
          <a:prstGeom prst="rect">
            <a:avLst/>
          </a:prstGeom>
          <a:noFill/>
        </p:spPr>
        <p:txBody>
          <a:bodyPr wrap="square">
            <a:spAutoFit/>
          </a:bodyPr>
          <a:lstStyle/>
          <a:p>
            <a:pPr algn="ctr" defTabSz="609630">
              <a:lnSpc>
                <a:spcPts val="3955"/>
              </a:lnSpc>
            </a:pPr>
            <a:r>
              <a:rPr lang="en-US" sz="2400" b="1" i="1">
                <a:solidFill>
                  <a:srgbClr val="000000"/>
                </a:solidFill>
                <a:latin typeface="Posterama" panose="020B0504020200020000" pitchFamily="34" charset="0"/>
                <a:ea typeface="Raleway Heavy"/>
                <a:cs typeface="Posterama" panose="020B0504020200020000" pitchFamily="34" charset="0"/>
                <a:sym typeface="Raleway Heavy"/>
              </a:rPr>
              <a:t>Service aménagement et habitat – Direction de la transition énergétique et des territoires</a:t>
            </a:r>
          </a:p>
        </p:txBody>
      </p:sp>
      <p:pic>
        <p:nvPicPr>
          <p:cNvPr id="2" name="Image 1">
            <a:extLst>
              <a:ext uri="{FF2B5EF4-FFF2-40B4-BE49-F238E27FC236}">
                <a16:creationId xmlns:a16="http://schemas.microsoft.com/office/drawing/2014/main" id="{BD52AE2C-84FC-FC2C-BA1F-6B064912BB85}"/>
              </a:ext>
            </a:extLst>
          </p:cNvPr>
          <p:cNvPicPr>
            <a:picLocks noChangeAspect="1"/>
          </p:cNvPicPr>
          <p:nvPr/>
        </p:nvPicPr>
        <p:blipFill>
          <a:blip r:embed="rId4"/>
          <a:stretch>
            <a:fillRect/>
          </a:stretch>
        </p:blipFill>
        <p:spPr>
          <a:xfrm>
            <a:off x="3568667" y="3045143"/>
            <a:ext cx="2913846" cy="1956743"/>
          </a:xfrm>
          <a:prstGeom prst="rect">
            <a:avLst/>
          </a:prstGeom>
        </p:spPr>
      </p:pic>
      <p:pic>
        <p:nvPicPr>
          <p:cNvPr id="3" name="Image 2">
            <a:extLst>
              <a:ext uri="{FF2B5EF4-FFF2-40B4-BE49-F238E27FC236}">
                <a16:creationId xmlns:a16="http://schemas.microsoft.com/office/drawing/2014/main" id="{619757D9-7B4C-208D-0DFC-B744F3CC744F}"/>
              </a:ext>
            </a:extLst>
          </p:cNvPr>
          <p:cNvPicPr>
            <a:picLocks noChangeAspect="1"/>
          </p:cNvPicPr>
          <p:nvPr/>
        </p:nvPicPr>
        <p:blipFill>
          <a:blip r:embed="rId5"/>
          <a:stretch>
            <a:fillRect/>
          </a:stretch>
        </p:blipFill>
        <p:spPr>
          <a:xfrm>
            <a:off x="6619551" y="3045142"/>
            <a:ext cx="1465670" cy="195674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E6854365-168B-BCB6-7F54-475275E643F8}"/>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7C62493D-0C0E-FEAE-3389-8AA4ABD3B59D}"/>
              </a:ext>
            </a:extLst>
          </p:cNvPr>
          <p:cNvPicPr>
            <a:picLocks noChangeAspect="1"/>
          </p:cNvPicPr>
          <p:nvPr/>
        </p:nvPicPr>
        <p:blipFill>
          <a:blip r:embed="rId3"/>
          <a:stretch>
            <a:fillRect/>
          </a:stretch>
        </p:blipFill>
        <p:spPr>
          <a:xfrm>
            <a:off x="10304792" y="163629"/>
            <a:ext cx="1572904" cy="873836"/>
          </a:xfrm>
          <a:prstGeom prst="rect">
            <a:avLst/>
          </a:prstGeom>
        </p:spPr>
      </p:pic>
      <p:sp>
        <p:nvSpPr>
          <p:cNvPr id="7" name="ZoneTexte 6">
            <a:extLst>
              <a:ext uri="{FF2B5EF4-FFF2-40B4-BE49-F238E27FC236}">
                <a16:creationId xmlns:a16="http://schemas.microsoft.com/office/drawing/2014/main" id="{171C0F6C-5755-D15B-FE90-2A26DDEEDAE3}"/>
              </a:ext>
            </a:extLst>
          </p:cNvPr>
          <p:cNvSpPr txBox="1"/>
          <p:nvPr/>
        </p:nvSpPr>
        <p:spPr>
          <a:xfrm>
            <a:off x="-77002" y="-58288"/>
            <a:ext cx="10501162" cy="658835"/>
          </a:xfrm>
          <a:prstGeom prst="rect">
            <a:avLst/>
          </a:prstGeom>
          <a:noFill/>
        </p:spPr>
        <p:txBody>
          <a:bodyPr wrap="square">
            <a:spAutoFit/>
          </a:bodyPr>
          <a:lstStyle/>
          <a:p>
            <a:pPr algn="ctr">
              <a:lnSpc>
                <a:spcPct val="150000"/>
              </a:lnSpc>
              <a:buNone/>
            </a:pPr>
            <a:r>
              <a:rPr lang="fr-FR" sz="2800" b="1" i="1">
                <a:solidFill>
                  <a:schemeClr val="tx2"/>
                </a:solidFill>
                <a:effectLst/>
                <a:latin typeface="Arial" panose="020B0604020202020204" pitchFamily="34" charset="0"/>
                <a:ea typeface="Arial" panose="020B0604020202020204" pitchFamily="34" charset="0"/>
              </a:rPr>
              <a:t>Comment candidater ? </a:t>
            </a:r>
          </a:p>
        </p:txBody>
      </p:sp>
      <p:cxnSp>
        <p:nvCxnSpPr>
          <p:cNvPr id="8" name="Connecteur droit 7">
            <a:extLst>
              <a:ext uri="{FF2B5EF4-FFF2-40B4-BE49-F238E27FC236}">
                <a16:creationId xmlns:a16="http://schemas.microsoft.com/office/drawing/2014/main" id="{40F5904E-E60F-5A01-F630-81A5C2B00ABA}"/>
              </a:ext>
            </a:extLst>
          </p:cNvPr>
          <p:cNvCxnSpPr>
            <a:cxnSpLocks/>
          </p:cNvCxnSpPr>
          <p:nvPr/>
        </p:nvCxnSpPr>
        <p:spPr>
          <a:xfrm>
            <a:off x="484471" y="809405"/>
            <a:ext cx="9448801"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ZoneTexte 3">
            <a:extLst>
              <a:ext uri="{FF2B5EF4-FFF2-40B4-BE49-F238E27FC236}">
                <a16:creationId xmlns:a16="http://schemas.microsoft.com/office/drawing/2014/main" id="{B04A01F5-8ABF-C9EC-9E21-BD01A5C93F9B}"/>
              </a:ext>
            </a:extLst>
          </p:cNvPr>
          <p:cNvSpPr txBox="1"/>
          <p:nvPr/>
        </p:nvSpPr>
        <p:spPr>
          <a:xfrm>
            <a:off x="253465" y="1050523"/>
            <a:ext cx="11383478" cy="1054391"/>
          </a:xfrm>
          <a:prstGeom prst="rect">
            <a:avLst/>
          </a:prstGeom>
          <a:noFill/>
        </p:spPr>
        <p:txBody>
          <a:bodyPr wrap="square" lIns="91440" tIns="45720" rIns="91440" bIns="45720" anchor="t">
            <a:spAutoFit/>
          </a:bodyPr>
          <a:lstStyle/>
          <a:p>
            <a:pPr lvl="0" algn="just">
              <a:lnSpc>
                <a:spcPct val="150000"/>
              </a:lnSpc>
            </a:pPr>
            <a:r>
              <a:rPr lang="fr-FR" sz="2200">
                <a:solidFill>
                  <a:srgbClr val="000000"/>
                </a:solidFill>
                <a:latin typeface="Posterama"/>
                <a:ea typeface="Arial" panose="020B0604020202020204" pitchFamily="34" charset="0"/>
                <a:cs typeface="Posterama"/>
              </a:rPr>
              <a:t>Par mail sur la boite </a:t>
            </a:r>
            <a:r>
              <a:rPr lang="fr-FR" sz="2200" dirty="0">
                <a:solidFill>
                  <a:srgbClr val="000000"/>
                </a:solidFill>
                <a:latin typeface="Posterama"/>
                <a:ea typeface="Arial" panose="020B0604020202020204" pitchFamily="34" charset="0"/>
                <a:cs typeface="Posterama"/>
                <a:hlinkClick r:id="rId4"/>
              </a:rPr>
              <a:t>sah@maregionsud.fr</a:t>
            </a:r>
            <a:r>
              <a:rPr lang="fr-FR" sz="2200" dirty="0">
                <a:solidFill>
                  <a:srgbClr val="000000"/>
                </a:solidFill>
                <a:latin typeface="Posterama"/>
                <a:ea typeface="Arial" panose="020B0604020202020204" pitchFamily="34" charset="0"/>
                <a:cs typeface="Posterama"/>
              </a:rPr>
              <a:t> </a:t>
            </a:r>
            <a:r>
              <a:rPr lang="fr-FR" sz="2200" b="1">
                <a:solidFill>
                  <a:srgbClr val="000000"/>
                </a:solidFill>
                <a:latin typeface="Posterama"/>
                <a:ea typeface="Arial" panose="020B0604020202020204" pitchFamily="34" charset="0"/>
                <a:cs typeface="Posterama"/>
              </a:rPr>
              <a:t>avant le 31 mars 2027 </a:t>
            </a:r>
            <a:r>
              <a:rPr lang="fr-FR" sz="2200">
                <a:solidFill>
                  <a:srgbClr val="000000"/>
                </a:solidFill>
                <a:latin typeface="Posterama"/>
                <a:ea typeface="Arial" panose="020B0604020202020204" pitchFamily="34" charset="0"/>
                <a:cs typeface="Posterama"/>
              </a:rPr>
              <a:t>en envoyant les pièces suivantes :</a:t>
            </a:r>
            <a:endParaRPr lang="fr-FR" sz="2200">
              <a:latin typeface="Posterama"/>
              <a:ea typeface="Arial" panose="020B0604020202020204" pitchFamily="34" charset="0"/>
              <a:cs typeface="Posterama"/>
            </a:endParaRPr>
          </a:p>
        </p:txBody>
      </p:sp>
      <p:sp>
        <p:nvSpPr>
          <p:cNvPr id="5" name="ZoneTexte 4">
            <a:extLst>
              <a:ext uri="{FF2B5EF4-FFF2-40B4-BE49-F238E27FC236}">
                <a16:creationId xmlns:a16="http://schemas.microsoft.com/office/drawing/2014/main" id="{DE42A93C-22BA-229F-F535-3253422CCDD6}"/>
              </a:ext>
            </a:extLst>
          </p:cNvPr>
          <p:cNvSpPr txBox="1"/>
          <p:nvPr/>
        </p:nvSpPr>
        <p:spPr>
          <a:xfrm>
            <a:off x="2404712" y="1537572"/>
            <a:ext cx="9232231" cy="5034455"/>
          </a:xfrm>
          <a:prstGeom prst="rect">
            <a:avLst/>
          </a:prstGeom>
          <a:noFill/>
        </p:spPr>
        <p:txBody>
          <a:bodyPr wrap="square" lIns="91440" tIns="45720" rIns="91440" bIns="45720" anchor="t">
            <a:spAutoFit/>
          </a:bodyPr>
          <a:lstStyle/>
          <a:p>
            <a:pPr lvl="0" algn="just">
              <a:lnSpc>
                <a:spcPct val="150000"/>
              </a:lnSpc>
            </a:pPr>
            <a:endParaRPr lang="fr-FR">
              <a:solidFill>
                <a:srgbClr val="000000"/>
              </a:solidFill>
              <a:latin typeface="Posterama" panose="020B0504020200020000" pitchFamily="34" charset="0"/>
              <a:ea typeface="Arial" panose="020B0604020202020204" pitchFamily="34" charset="0"/>
              <a:cs typeface="Posterama" panose="020B0504020200020000" pitchFamily="34" charset="0"/>
            </a:endParaRPr>
          </a:p>
          <a:p>
            <a:pPr marL="285750" lvl="0" indent="-285750" algn="just">
              <a:lnSpc>
                <a:spcPct val="150000"/>
              </a:lnSpc>
              <a:buFont typeface="Arial" panose="020B0604020202020204" pitchFamily="34" charset="0"/>
              <a:buChar char="•"/>
            </a:pPr>
            <a:r>
              <a:rPr lang="fr-FR">
                <a:solidFill>
                  <a:srgbClr val="000000"/>
                </a:solidFill>
                <a:latin typeface="Posterama" panose="020B0504020200020000" pitchFamily="34" charset="0"/>
                <a:ea typeface="Arial" panose="020B0604020202020204" pitchFamily="34" charset="0"/>
                <a:cs typeface="Posterama" panose="020B0504020200020000" pitchFamily="34" charset="0"/>
              </a:rPr>
              <a:t>L’identité du porteur de projet et ses coordonnées ;</a:t>
            </a:r>
          </a:p>
          <a:p>
            <a:pPr marL="285750" lvl="0" indent="-285750" algn="just">
              <a:lnSpc>
                <a:spcPct val="150000"/>
              </a:lnSpc>
              <a:buFont typeface="Arial" panose="020B0604020202020204" pitchFamily="34" charset="0"/>
              <a:buChar char="•"/>
            </a:pPr>
            <a:r>
              <a:rPr lang="fr-FR">
                <a:solidFill>
                  <a:srgbClr val="000000"/>
                </a:solidFill>
                <a:latin typeface="Posterama" panose="020B0504020200020000" pitchFamily="34" charset="0"/>
                <a:ea typeface="Arial" panose="020B0604020202020204" pitchFamily="34" charset="0"/>
                <a:cs typeface="Posterama" panose="020B0504020200020000" pitchFamily="34" charset="0"/>
              </a:rPr>
              <a:t>L’identité et les coordonnées de l’acteur spécialisé, chargé de l’opération commerciale si identifié  et les contours administratifs précis de la zone commerciale à requalifier ; </a:t>
            </a:r>
          </a:p>
          <a:p>
            <a:pPr marL="285750" lvl="0" indent="-285750" algn="just">
              <a:lnSpc>
                <a:spcPct val="150000"/>
              </a:lnSpc>
              <a:buFont typeface="Arial" panose="020B0604020202020204" pitchFamily="34" charset="0"/>
              <a:buChar char="•"/>
            </a:pPr>
            <a:r>
              <a:rPr lang="fr-FR">
                <a:solidFill>
                  <a:srgbClr val="000000"/>
                </a:solidFill>
                <a:latin typeface="Posterama" panose="020B0504020200020000" pitchFamily="34" charset="0"/>
                <a:ea typeface="Arial" panose="020B0604020202020204" pitchFamily="34" charset="0"/>
                <a:cs typeface="Posterama" panose="020B0504020200020000" pitchFamily="34" charset="0"/>
              </a:rPr>
              <a:t>L’appui formalisé de l’intercommunalité compétente ; </a:t>
            </a:r>
          </a:p>
          <a:p>
            <a:pPr marL="285750" lvl="0" indent="-285750" algn="just">
              <a:lnSpc>
                <a:spcPct val="150000"/>
              </a:lnSpc>
              <a:buFont typeface="Arial" panose="020B0604020202020204" pitchFamily="34" charset="0"/>
              <a:buChar char="•"/>
            </a:pPr>
            <a:r>
              <a:rPr lang="fr-FR">
                <a:solidFill>
                  <a:srgbClr val="000000"/>
                </a:solidFill>
                <a:latin typeface="Posterama" panose="020B0504020200020000" pitchFamily="34" charset="0"/>
                <a:ea typeface="Arial" panose="020B0604020202020204" pitchFamily="34" charset="0"/>
                <a:cs typeface="Posterama" panose="020B0504020200020000" pitchFamily="34" charset="0"/>
              </a:rPr>
              <a:t>La compatibilité aux stratégies et documents de planification (SRADDET), d'urbanisme (SCoT, PLUi, carte communale) et de programmation (PLH pour les projets envisageant la mixité fonctionnelle) et la stratégie de planification commerciale au niveau du territoire  ; </a:t>
            </a:r>
          </a:p>
          <a:p>
            <a:pPr marL="285750" lvl="0" indent="-285750" algn="just">
              <a:lnSpc>
                <a:spcPct val="150000"/>
              </a:lnSpc>
              <a:buFont typeface="Arial" panose="020B0604020202020204" pitchFamily="34" charset="0"/>
              <a:buChar char="•"/>
            </a:pPr>
            <a:r>
              <a:rPr lang="fr-FR">
                <a:solidFill>
                  <a:srgbClr val="000000"/>
                </a:solidFill>
                <a:latin typeface="Posterama"/>
                <a:ea typeface="Arial" panose="020B0604020202020204" pitchFamily="34" charset="0"/>
                <a:cs typeface="Posterama"/>
              </a:rPr>
              <a:t>Une note précisant les problèmes structurels de commercialité auxquels est confrontée la zone et le taux de maîtrise du foncier.</a:t>
            </a:r>
            <a:endParaRPr lang="fr-FR">
              <a:solidFill>
                <a:srgbClr val="000000"/>
              </a:solidFill>
              <a:effectLst/>
              <a:latin typeface="Posterama"/>
              <a:ea typeface="Arial" panose="020B0604020202020204" pitchFamily="34" charset="0"/>
              <a:cs typeface="Posterama"/>
            </a:endParaRPr>
          </a:p>
        </p:txBody>
      </p:sp>
      <p:pic>
        <p:nvPicPr>
          <p:cNvPr id="6" name="Image 5">
            <a:extLst>
              <a:ext uri="{FF2B5EF4-FFF2-40B4-BE49-F238E27FC236}">
                <a16:creationId xmlns:a16="http://schemas.microsoft.com/office/drawing/2014/main" id="{B3D9B64C-33FB-4236-AE9D-A4B8FB722CFA}"/>
              </a:ext>
            </a:extLst>
          </p:cNvPr>
          <p:cNvPicPr>
            <a:picLocks noChangeAspect="1"/>
          </p:cNvPicPr>
          <p:nvPr/>
        </p:nvPicPr>
        <p:blipFill>
          <a:blip r:embed="rId5"/>
          <a:stretch>
            <a:fillRect/>
          </a:stretch>
        </p:blipFill>
        <p:spPr>
          <a:xfrm>
            <a:off x="814938" y="2796940"/>
            <a:ext cx="1264119" cy="1264119"/>
          </a:xfrm>
          <a:prstGeom prst="rect">
            <a:avLst/>
          </a:prstGeom>
        </p:spPr>
      </p:pic>
    </p:spTree>
    <p:extLst>
      <p:ext uri="{BB962C8B-B14F-4D97-AF65-F5344CB8AC3E}">
        <p14:creationId xmlns:p14="http://schemas.microsoft.com/office/powerpoint/2010/main" val="3200678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3217567E-F861-D54C-333B-1EC6EDCC7742}"/>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EE172E25-0B73-3E5C-D43D-C48E24DDF018}"/>
              </a:ext>
            </a:extLst>
          </p:cNvPr>
          <p:cNvPicPr>
            <a:picLocks noChangeAspect="1"/>
          </p:cNvPicPr>
          <p:nvPr/>
        </p:nvPicPr>
        <p:blipFill>
          <a:blip r:embed="rId3"/>
          <a:stretch>
            <a:fillRect/>
          </a:stretch>
        </p:blipFill>
        <p:spPr>
          <a:xfrm>
            <a:off x="10304792" y="163629"/>
            <a:ext cx="1572904" cy="873836"/>
          </a:xfrm>
          <a:prstGeom prst="rect">
            <a:avLst/>
          </a:prstGeom>
        </p:spPr>
      </p:pic>
      <p:sp>
        <p:nvSpPr>
          <p:cNvPr id="7" name="ZoneTexte 6">
            <a:extLst>
              <a:ext uri="{FF2B5EF4-FFF2-40B4-BE49-F238E27FC236}">
                <a16:creationId xmlns:a16="http://schemas.microsoft.com/office/drawing/2014/main" id="{28417982-CD2C-8535-CB55-8EA51FFC5171}"/>
              </a:ext>
            </a:extLst>
          </p:cNvPr>
          <p:cNvSpPr txBox="1"/>
          <p:nvPr/>
        </p:nvSpPr>
        <p:spPr>
          <a:xfrm>
            <a:off x="0" y="271129"/>
            <a:ext cx="10501162" cy="669094"/>
          </a:xfrm>
          <a:prstGeom prst="rect">
            <a:avLst/>
          </a:prstGeom>
          <a:noFill/>
        </p:spPr>
        <p:txBody>
          <a:bodyPr wrap="square" lIns="91440" tIns="45720" rIns="91440" bIns="45720" anchor="t">
            <a:spAutoFit/>
          </a:bodyPr>
          <a:lstStyle/>
          <a:p>
            <a:pPr algn="ctr">
              <a:lnSpc>
                <a:spcPct val="150000"/>
              </a:lnSpc>
            </a:pPr>
            <a:r>
              <a:rPr lang="fr-FR" sz="2800" b="1" i="1">
                <a:solidFill>
                  <a:schemeClr val="tx2"/>
                </a:solidFill>
                <a:latin typeface="Arial"/>
                <a:cs typeface="Arial"/>
              </a:rPr>
              <a:t>Qui contacter ? </a:t>
            </a:r>
            <a:endParaRPr lang="fr-FR"/>
          </a:p>
        </p:txBody>
      </p:sp>
      <p:cxnSp>
        <p:nvCxnSpPr>
          <p:cNvPr id="8" name="Connecteur droit 7">
            <a:extLst>
              <a:ext uri="{FF2B5EF4-FFF2-40B4-BE49-F238E27FC236}">
                <a16:creationId xmlns:a16="http://schemas.microsoft.com/office/drawing/2014/main" id="{003A5D4D-2EB1-A3E1-7A1F-51B180CA6A45}"/>
              </a:ext>
            </a:extLst>
          </p:cNvPr>
          <p:cNvCxnSpPr>
            <a:cxnSpLocks/>
          </p:cNvCxnSpPr>
          <p:nvPr/>
        </p:nvCxnSpPr>
        <p:spPr>
          <a:xfrm flipV="1">
            <a:off x="561473" y="1191469"/>
            <a:ext cx="11069053" cy="19202"/>
          </a:xfrm>
          <a:prstGeom prst="line">
            <a:avLst/>
          </a:prstGeom>
        </p:spPr>
        <p:style>
          <a:lnRef idx="2">
            <a:schemeClr val="accent1"/>
          </a:lnRef>
          <a:fillRef idx="0">
            <a:schemeClr val="accent1"/>
          </a:fillRef>
          <a:effectRef idx="1">
            <a:schemeClr val="accent1"/>
          </a:effectRef>
          <a:fontRef idx="minor">
            <a:schemeClr val="tx1"/>
          </a:fontRef>
        </p:style>
      </p:cxnSp>
      <p:sp>
        <p:nvSpPr>
          <p:cNvPr id="4" name="ZoneTexte 3">
            <a:extLst>
              <a:ext uri="{FF2B5EF4-FFF2-40B4-BE49-F238E27FC236}">
                <a16:creationId xmlns:a16="http://schemas.microsoft.com/office/drawing/2014/main" id="{F90444AF-F091-E40C-83BB-732364A62B6F}"/>
              </a:ext>
            </a:extLst>
          </p:cNvPr>
          <p:cNvSpPr txBox="1"/>
          <p:nvPr/>
        </p:nvSpPr>
        <p:spPr>
          <a:xfrm>
            <a:off x="561497" y="2054022"/>
            <a:ext cx="10807498" cy="424412"/>
          </a:xfrm>
          <a:prstGeom prst="rect">
            <a:avLst/>
          </a:prstGeom>
          <a:noFill/>
        </p:spPr>
        <p:txBody>
          <a:bodyPr wrap="square" lIns="91440" tIns="45720" rIns="91440" bIns="45720" anchor="t">
            <a:spAutoFit/>
          </a:bodyPr>
          <a:lstStyle/>
          <a:p>
            <a:pPr algn="just">
              <a:lnSpc>
                <a:spcPct val="115000"/>
              </a:lnSpc>
            </a:pPr>
            <a:r>
              <a:rPr lang="fr-FR" sz="2000">
                <a:latin typeface="Posterama"/>
                <a:ea typeface="Arial" panose="020B0604020202020204" pitchFamily="34" charset="0"/>
                <a:cs typeface="Posterama"/>
              </a:rPr>
              <a:t>Le service aménagement et habitat : </a:t>
            </a:r>
            <a:r>
              <a:rPr lang="fr-FR" sz="2000" dirty="0">
                <a:latin typeface="Posterama"/>
                <a:ea typeface="Arial" panose="020B0604020202020204" pitchFamily="34" charset="0"/>
                <a:cs typeface="Posterama"/>
                <a:hlinkClick r:id="rId4"/>
              </a:rPr>
              <a:t>sah@maregionsud.fr</a:t>
            </a:r>
            <a:r>
              <a:rPr lang="fr-FR" sz="2000" dirty="0">
                <a:latin typeface="Posterama"/>
                <a:ea typeface="Arial" panose="020B0604020202020204" pitchFamily="34" charset="0"/>
                <a:cs typeface="Posterama"/>
              </a:rPr>
              <a:t> </a:t>
            </a:r>
            <a:endParaRPr lang="fr-FR" sz="2000" dirty="0">
              <a:effectLst/>
              <a:latin typeface="Posterama"/>
              <a:ea typeface="Arial" panose="020B0604020202020204" pitchFamily="34" charset="0"/>
              <a:cs typeface="Posterama"/>
            </a:endParaRPr>
          </a:p>
        </p:txBody>
      </p:sp>
      <p:sp>
        <p:nvSpPr>
          <p:cNvPr id="2" name="ZoneTexte 1">
            <a:extLst>
              <a:ext uri="{FF2B5EF4-FFF2-40B4-BE49-F238E27FC236}">
                <a16:creationId xmlns:a16="http://schemas.microsoft.com/office/drawing/2014/main" id="{25C765A4-7F84-CB82-89A1-7020D0093D32}"/>
              </a:ext>
            </a:extLst>
          </p:cNvPr>
          <p:cNvSpPr txBox="1"/>
          <p:nvPr/>
        </p:nvSpPr>
        <p:spPr>
          <a:xfrm>
            <a:off x="591552" y="4311734"/>
            <a:ext cx="10501162" cy="669094"/>
          </a:xfrm>
          <a:prstGeom prst="rect">
            <a:avLst/>
          </a:prstGeom>
          <a:noFill/>
        </p:spPr>
        <p:txBody>
          <a:bodyPr wrap="square" lIns="91440" tIns="45720" rIns="91440" bIns="45720" anchor="t">
            <a:spAutoFit/>
          </a:bodyPr>
          <a:lstStyle/>
          <a:p>
            <a:pPr algn="ctr">
              <a:lnSpc>
                <a:spcPct val="150000"/>
              </a:lnSpc>
            </a:pPr>
            <a:r>
              <a:rPr lang="fr-FR" sz="2800" b="1" i="1">
                <a:solidFill>
                  <a:schemeClr val="tx2"/>
                </a:solidFill>
                <a:latin typeface="Arial"/>
                <a:cs typeface="Arial"/>
              </a:rPr>
              <a:t>Merci de votre attention et à votre écoute </a:t>
            </a:r>
            <a:endParaRPr lang="fr-FR"/>
          </a:p>
        </p:txBody>
      </p:sp>
    </p:spTree>
    <p:extLst>
      <p:ext uri="{BB962C8B-B14F-4D97-AF65-F5344CB8AC3E}">
        <p14:creationId xmlns:p14="http://schemas.microsoft.com/office/powerpoint/2010/main" val="3493000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7D6B8CDE-33F7-60FA-8AF8-BF1E8F8A2D4A}"/>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0A7EF6A1-012E-8C29-B680-EEED71168E66}"/>
              </a:ext>
            </a:extLst>
          </p:cNvPr>
          <p:cNvPicPr>
            <a:picLocks noChangeAspect="1"/>
          </p:cNvPicPr>
          <p:nvPr/>
        </p:nvPicPr>
        <p:blipFill>
          <a:blip r:embed="rId2"/>
          <a:stretch>
            <a:fillRect/>
          </a:stretch>
        </p:blipFill>
        <p:spPr>
          <a:xfrm>
            <a:off x="10545423" y="0"/>
            <a:ext cx="1572904" cy="873836"/>
          </a:xfrm>
          <a:prstGeom prst="rect">
            <a:avLst/>
          </a:prstGeom>
        </p:spPr>
      </p:pic>
      <p:cxnSp>
        <p:nvCxnSpPr>
          <p:cNvPr id="6" name="Connecteur droit 5">
            <a:extLst>
              <a:ext uri="{FF2B5EF4-FFF2-40B4-BE49-F238E27FC236}">
                <a16:creationId xmlns:a16="http://schemas.microsoft.com/office/drawing/2014/main" id="{B7432D36-A4C8-7C3F-C5AF-5708648082C1}"/>
              </a:ext>
            </a:extLst>
          </p:cNvPr>
          <p:cNvCxnSpPr>
            <a:cxnSpLocks/>
          </p:cNvCxnSpPr>
          <p:nvPr/>
        </p:nvCxnSpPr>
        <p:spPr>
          <a:xfrm flipV="1">
            <a:off x="474844" y="1116579"/>
            <a:ext cx="11069053" cy="19202"/>
          </a:xfrm>
          <a:prstGeom prst="line">
            <a:avLst/>
          </a:prstGeom>
        </p:spPr>
        <p:style>
          <a:lnRef idx="2">
            <a:schemeClr val="accent1"/>
          </a:lnRef>
          <a:fillRef idx="0">
            <a:schemeClr val="accent1"/>
          </a:fillRef>
          <a:effectRef idx="1">
            <a:schemeClr val="accent1"/>
          </a:effectRef>
          <a:fontRef idx="minor">
            <a:schemeClr val="tx1"/>
          </a:fontRef>
        </p:style>
      </p:cxnSp>
      <p:pic>
        <p:nvPicPr>
          <p:cNvPr id="2" name="Image 1">
            <a:extLst>
              <a:ext uri="{FF2B5EF4-FFF2-40B4-BE49-F238E27FC236}">
                <a16:creationId xmlns:a16="http://schemas.microsoft.com/office/drawing/2014/main" id="{D045DFA5-0D23-35C9-5233-3E75BA63AE61}"/>
              </a:ext>
            </a:extLst>
          </p:cNvPr>
          <p:cNvPicPr>
            <a:picLocks noChangeAspect="1"/>
          </p:cNvPicPr>
          <p:nvPr/>
        </p:nvPicPr>
        <p:blipFill>
          <a:blip r:embed="rId3"/>
          <a:stretch>
            <a:fillRect/>
          </a:stretch>
        </p:blipFill>
        <p:spPr>
          <a:xfrm>
            <a:off x="236785" y="1853684"/>
            <a:ext cx="4797719" cy="4703791"/>
          </a:xfrm>
          <a:prstGeom prst="rect">
            <a:avLst/>
          </a:prstGeom>
        </p:spPr>
      </p:pic>
      <p:sp>
        <p:nvSpPr>
          <p:cNvPr id="4" name="ZoneTexte 3">
            <a:extLst>
              <a:ext uri="{FF2B5EF4-FFF2-40B4-BE49-F238E27FC236}">
                <a16:creationId xmlns:a16="http://schemas.microsoft.com/office/drawing/2014/main" id="{FCDB26DB-1942-7374-83F5-7136FAF2ABA4}"/>
              </a:ext>
            </a:extLst>
          </p:cNvPr>
          <p:cNvSpPr txBox="1"/>
          <p:nvPr/>
        </p:nvSpPr>
        <p:spPr>
          <a:xfrm>
            <a:off x="631937" y="300525"/>
            <a:ext cx="10234985" cy="658835"/>
          </a:xfrm>
          <a:prstGeom prst="rect">
            <a:avLst/>
          </a:prstGeom>
          <a:noFill/>
        </p:spPr>
        <p:txBody>
          <a:bodyPr wrap="square">
            <a:spAutoFit/>
          </a:bodyPr>
          <a:lstStyle/>
          <a:p>
            <a:pPr algn="ctr">
              <a:lnSpc>
                <a:spcPct val="150000"/>
              </a:lnSpc>
              <a:buNone/>
            </a:pPr>
            <a:r>
              <a:rPr lang="fr-FR" sz="2800" b="1" i="1">
                <a:solidFill>
                  <a:schemeClr val="tx2"/>
                </a:solidFill>
                <a:effectLst/>
                <a:latin typeface="Arial" panose="020B0604020202020204" pitchFamily="34" charset="0"/>
                <a:ea typeface="Arial" panose="020B0604020202020204" pitchFamily="34" charset="0"/>
              </a:rPr>
              <a:t>Contexte d’intervention :</a:t>
            </a:r>
          </a:p>
        </p:txBody>
      </p:sp>
      <p:pic>
        <p:nvPicPr>
          <p:cNvPr id="3" name="Image 2">
            <a:extLst>
              <a:ext uri="{FF2B5EF4-FFF2-40B4-BE49-F238E27FC236}">
                <a16:creationId xmlns:a16="http://schemas.microsoft.com/office/drawing/2014/main" id="{2C3A7EBD-FD53-B5B2-F62C-9318389BC702}"/>
              </a:ext>
            </a:extLst>
          </p:cNvPr>
          <p:cNvPicPr>
            <a:picLocks noChangeAspect="1"/>
          </p:cNvPicPr>
          <p:nvPr/>
        </p:nvPicPr>
        <p:blipFill>
          <a:blip r:embed="rId4"/>
          <a:stretch>
            <a:fillRect/>
          </a:stretch>
        </p:blipFill>
        <p:spPr>
          <a:xfrm>
            <a:off x="5224950" y="2010336"/>
            <a:ext cx="3017849" cy="4148523"/>
          </a:xfrm>
          <a:prstGeom prst="rect">
            <a:avLst/>
          </a:prstGeom>
        </p:spPr>
      </p:pic>
      <p:pic>
        <p:nvPicPr>
          <p:cNvPr id="5" name="Image 4">
            <a:extLst>
              <a:ext uri="{FF2B5EF4-FFF2-40B4-BE49-F238E27FC236}">
                <a16:creationId xmlns:a16="http://schemas.microsoft.com/office/drawing/2014/main" id="{85BBE5F7-0073-412A-D520-78C5BEA3D846}"/>
              </a:ext>
            </a:extLst>
          </p:cNvPr>
          <p:cNvPicPr>
            <a:picLocks noChangeAspect="1"/>
          </p:cNvPicPr>
          <p:nvPr/>
        </p:nvPicPr>
        <p:blipFill>
          <a:blip r:embed="rId5"/>
          <a:stretch>
            <a:fillRect/>
          </a:stretch>
        </p:blipFill>
        <p:spPr>
          <a:xfrm>
            <a:off x="9021887" y="1863239"/>
            <a:ext cx="2201337" cy="757402"/>
          </a:xfrm>
          <a:prstGeom prst="rect">
            <a:avLst/>
          </a:prstGeom>
        </p:spPr>
      </p:pic>
      <p:sp>
        <p:nvSpPr>
          <p:cNvPr id="8" name="ZoneTexte 8">
            <a:extLst>
              <a:ext uri="{FF2B5EF4-FFF2-40B4-BE49-F238E27FC236}">
                <a16:creationId xmlns:a16="http://schemas.microsoft.com/office/drawing/2014/main" id="{EEACE41C-03B1-7E0B-F295-49AB2C65C3E4}"/>
              </a:ext>
            </a:extLst>
          </p:cNvPr>
          <p:cNvSpPr txBox="1"/>
          <p:nvPr/>
        </p:nvSpPr>
        <p:spPr>
          <a:xfrm>
            <a:off x="8088915" y="5758749"/>
            <a:ext cx="4237357" cy="400110"/>
          </a:xfrm>
          <a:prstGeom prst="rect">
            <a:avLst/>
          </a:prstGeom>
          <a:noFill/>
          <a:ln cap="flat">
            <a:noFill/>
          </a:ln>
        </p:spPr>
        <p:txBody>
          <a:bodyPr vert="horz" wrap="square" lIns="91440" tIns="45720" rIns="91440" bIns="45720" anchor="t" anchorCtr="1" compatLnSpc="1">
            <a:spAutoFit/>
          </a:bodyPr>
          <a:lstStyle/>
          <a:p>
            <a:pPr algn="just">
              <a:defRPr sz="1800" b="0" i="0" u="none" strike="noStrike" kern="0" cap="none" spc="0" baseline="0">
                <a:solidFill>
                  <a:srgbClr val="000000"/>
                </a:solidFill>
                <a:uFillTx/>
              </a:defRPr>
            </a:pPr>
            <a:r>
              <a:rPr lang="fr-FR" sz="2000" b="1" i="1" kern="0" dirty="0">
                <a:latin typeface="Aptos"/>
              </a:rPr>
              <a:t>Feuille de route urbanisme </a:t>
            </a:r>
            <a:endParaRPr lang="fr-FR" sz="2000" b="1" i="1" dirty="0">
              <a:highlight>
                <a:srgbClr val="FFFFFF"/>
              </a:highlight>
              <a:latin typeface="Aptos"/>
            </a:endParaRPr>
          </a:p>
        </p:txBody>
      </p:sp>
      <p:pic>
        <p:nvPicPr>
          <p:cNvPr id="7" name="Image 6">
            <a:extLst>
              <a:ext uri="{FF2B5EF4-FFF2-40B4-BE49-F238E27FC236}">
                <a16:creationId xmlns:a16="http://schemas.microsoft.com/office/drawing/2014/main" id="{9F015DB7-DB10-F57F-7D20-D69BC41D96E2}"/>
              </a:ext>
            </a:extLst>
          </p:cNvPr>
          <p:cNvPicPr>
            <a:picLocks noChangeAspect="1"/>
          </p:cNvPicPr>
          <p:nvPr/>
        </p:nvPicPr>
        <p:blipFill>
          <a:blip r:embed="rId6"/>
          <a:stretch>
            <a:fillRect/>
          </a:stretch>
        </p:blipFill>
        <p:spPr>
          <a:xfrm>
            <a:off x="9021887" y="2529684"/>
            <a:ext cx="2201337" cy="3109825"/>
          </a:xfrm>
          <a:prstGeom prst="rect">
            <a:avLst/>
          </a:prstGeom>
        </p:spPr>
      </p:pic>
    </p:spTree>
    <p:extLst>
      <p:ext uri="{BB962C8B-B14F-4D97-AF65-F5344CB8AC3E}">
        <p14:creationId xmlns:p14="http://schemas.microsoft.com/office/powerpoint/2010/main" val="3432522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F6A56F42-E503-93D6-AE89-9985668E52D0}"/>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8D823AEE-B7FE-891E-948C-F518B63DB713}"/>
              </a:ext>
            </a:extLst>
          </p:cNvPr>
          <p:cNvPicPr>
            <a:picLocks noChangeAspect="1"/>
          </p:cNvPicPr>
          <p:nvPr/>
        </p:nvPicPr>
        <p:blipFill>
          <a:blip r:embed="rId3"/>
          <a:stretch>
            <a:fillRect/>
          </a:stretch>
        </p:blipFill>
        <p:spPr>
          <a:xfrm>
            <a:off x="10545423" y="0"/>
            <a:ext cx="1572904" cy="873836"/>
          </a:xfrm>
          <a:prstGeom prst="rect">
            <a:avLst/>
          </a:prstGeom>
        </p:spPr>
      </p:pic>
      <p:sp>
        <p:nvSpPr>
          <p:cNvPr id="5" name="ZoneTexte 4">
            <a:extLst>
              <a:ext uri="{FF2B5EF4-FFF2-40B4-BE49-F238E27FC236}">
                <a16:creationId xmlns:a16="http://schemas.microsoft.com/office/drawing/2014/main" id="{AF0574E7-8C28-E9B0-CE81-7ADE2F6C7C97}"/>
              </a:ext>
            </a:extLst>
          </p:cNvPr>
          <p:cNvSpPr txBox="1"/>
          <p:nvPr/>
        </p:nvSpPr>
        <p:spPr>
          <a:xfrm>
            <a:off x="561472" y="121370"/>
            <a:ext cx="10234985" cy="658835"/>
          </a:xfrm>
          <a:prstGeom prst="rect">
            <a:avLst/>
          </a:prstGeom>
          <a:noFill/>
        </p:spPr>
        <p:txBody>
          <a:bodyPr wrap="square">
            <a:spAutoFit/>
          </a:bodyPr>
          <a:lstStyle/>
          <a:p>
            <a:pPr algn="ctr">
              <a:lnSpc>
                <a:spcPct val="150000"/>
              </a:lnSpc>
              <a:buNone/>
            </a:pPr>
            <a:r>
              <a:rPr lang="fr-FR" sz="2800" b="1" i="1">
                <a:solidFill>
                  <a:schemeClr val="tx2"/>
                </a:solidFill>
                <a:effectLst/>
                <a:latin typeface="Arial" panose="020B0604020202020204" pitchFamily="34" charset="0"/>
                <a:ea typeface="Arial" panose="020B0604020202020204" pitchFamily="34" charset="0"/>
              </a:rPr>
              <a:t>Quel est l’objet de cet appel à manifestation d’intérêt ?</a:t>
            </a:r>
          </a:p>
        </p:txBody>
      </p:sp>
      <p:cxnSp>
        <p:nvCxnSpPr>
          <p:cNvPr id="6" name="Connecteur droit 5">
            <a:extLst>
              <a:ext uri="{FF2B5EF4-FFF2-40B4-BE49-F238E27FC236}">
                <a16:creationId xmlns:a16="http://schemas.microsoft.com/office/drawing/2014/main" id="{D7EF58DA-A323-1947-D099-6D6274BE6FEC}"/>
              </a:ext>
            </a:extLst>
          </p:cNvPr>
          <p:cNvCxnSpPr>
            <a:cxnSpLocks/>
          </p:cNvCxnSpPr>
          <p:nvPr/>
        </p:nvCxnSpPr>
        <p:spPr>
          <a:xfrm flipV="1">
            <a:off x="381799" y="976004"/>
            <a:ext cx="11069053" cy="19202"/>
          </a:xfrm>
          <a:prstGeom prst="line">
            <a:avLst/>
          </a:prstGeom>
        </p:spPr>
        <p:style>
          <a:lnRef idx="2">
            <a:schemeClr val="accent1"/>
          </a:lnRef>
          <a:fillRef idx="0">
            <a:schemeClr val="accent1"/>
          </a:fillRef>
          <a:effectRef idx="1">
            <a:schemeClr val="accent1"/>
          </a:effectRef>
          <a:fontRef idx="minor">
            <a:schemeClr val="tx1"/>
          </a:fontRef>
        </p:style>
      </p:cxnSp>
      <p:sp>
        <p:nvSpPr>
          <p:cNvPr id="3" name="ZoneTexte 2">
            <a:extLst>
              <a:ext uri="{FF2B5EF4-FFF2-40B4-BE49-F238E27FC236}">
                <a16:creationId xmlns:a16="http://schemas.microsoft.com/office/drawing/2014/main" id="{57C4E25F-0E28-3100-6D02-6A5802267FC5}"/>
              </a:ext>
            </a:extLst>
          </p:cNvPr>
          <p:cNvSpPr txBox="1"/>
          <p:nvPr/>
        </p:nvSpPr>
        <p:spPr>
          <a:xfrm>
            <a:off x="198017" y="1266874"/>
            <a:ext cx="11593191" cy="3541354"/>
          </a:xfrm>
          <a:prstGeom prst="rect">
            <a:avLst/>
          </a:prstGeom>
          <a:noFill/>
        </p:spPr>
        <p:txBody>
          <a:bodyPr wrap="square" lIns="91440" tIns="45720" rIns="91440" bIns="45720" anchor="t">
            <a:spAutoFit/>
          </a:bodyPr>
          <a:lstStyle/>
          <a:p>
            <a:pPr algn="just">
              <a:lnSpc>
                <a:spcPct val="115000"/>
              </a:lnSpc>
            </a:pPr>
            <a:r>
              <a:rPr lang="fr-FR" sz="1800">
                <a:effectLst/>
                <a:latin typeface="Posterama"/>
                <a:ea typeface="Arial" panose="020B0604020202020204" pitchFamily="34" charset="0"/>
                <a:cs typeface="Posterama"/>
              </a:rPr>
              <a:t>- Cet AMI propose un accompagnement </a:t>
            </a:r>
            <a:r>
              <a:rPr lang="fr-FR">
                <a:latin typeface="Posterama"/>
                <a:ea typeface="Arial" panose="020B0604020202020204" pitchFamily="34" charset="0"/>
                <a:cs typeface="Posterama"/>
              </a:rPr>
              <a:t>des territoires à</a:t>
            </a:r>
            <a:r>
              <a:rPr lang="fr-FR" sz="1800">
                <a:effectLst/>
                <a:latin typeface="Posterama"/>
                <a:ea typeface="Arial" panose="020B0604020202020204" pitchFamily="34" charset="0"/>
                <a:cs typeface="Posterama"/>
              </a:rPr>
              <a:t> la définition</a:t>
            </a:r>
            <a:r>
              <a:rPr lang="fr-FR">
                <a:latin typeface="Posterama"/>
                <a:ea typeface="Arial" panose="020B0604020202020204" pitchFamily="34" charset="0"/>
                <a:cs typeface="Posterama"/>
              </a:rPr>
              <a:t> </a:t>
            </a:r>
            <a:r>
              <a:rPr lang="fr-FR" b="1" u="sng">
                <a:latin typeface="Posterama"/>
                <a:ea typeface="Arial" panose="020B0604020202020204" pitchFamily="34" charset="0"/>
                <a:cs typeface="Posterama"/>
              </a:rPr>
              <a:t>d'une s</a:t>
            </a:r>
            <a:r>
              <a:rPr lang="fr-FR" b="1" u="sng">
                <a:solidFill>
                  <a:srgbClr val="000000"/>
                </a:solidFill>
                <a:latin typeface="Posterama"/>
                <a:ea typeface="Arial" panose="020B0604020202020204" pitchFamily="34" charset="0"/>
                <a:cs typeface="Posterama"/>
              </a:rPr>
              <a:t>tratégie de mutation des zones commerciales</a:t>
            </a:r>
            <a:r>
              <a:rPr lang="fr-FR">
                <a:solidFill>
                  <a:srgbClr val="000000"/>
                </a:solidFill>
                <a:latin typeface="Posterama"/>
                <a:ea typeface="Arial" panose="020B0604020202020204" pitchFamily="34" charset="0"/>
                <a:cs typeface="Posterama"/>
              </a:rPr>
              <a:t> dans un objectif de mixité fonctionnelle intégrant les enjeux de sobriété foncière</a:t>
            </a:r>
            <a:r>
              <a:rPr lang="fr-FR" sz="1800">
                <a:effectLst/>
                <a:latin typeface="Posterama"/>
                <a:ea typeface="Arial" panose="020B0604020202020204" pitchFamily="34" charset="0"/>
                <a:cs typeface="Posterama"/>
              </a:rPr>
              <a:t>, </a:t>
            </a:r>
            <a:r>
              <a:rPr lang="fr-FR">
                <a:latin typeface="Posterama"/>
                <a:ea typeface="Arial" panose="020B0604020202020204" pitchFamily="34" charset="0"/>
                <a:cs typeface="Posterama"/>
              </a:rPr>
              <a:t>d'efficacité</a:t>
            </a:r>
            <a:r>
              <a:rPr lang="fr-FR" sz="1800">
                <a:effectLst/>
                <a:latin typeface="Posterama"/>
                <a:ea typeface="Arial" panose="020B0604020202020204" pitchFamily="34" charset="0"/>
                <a:cs typeface="Posterama"/>
              </a:rPr>
              <a:t> énergétique, </a:t>
            </a:r>
            <a:r>
              <a:rPr lang="fr-FR">
                <a:latin typeface="Posterama"/>
                <a:ea typeface="Arial" panose="020B0604020202020204" pitchFamily="34" charset="0"/>
                <a:cs typeface="Posterama"/>
              </a:rPr>
              <a:t>de</a:t>
            </a:r>
            <a:r>
              <a:rPr lang="fr-FR" sz="1800">
                <a:effectLst/>
                <a:latin typeface="Posterama"/>
                <a:ea typeface="Arial" panose="020B0604020202020204" pitchFamily="34" charset="0"/>
                <a:cs typeface="Posterama"/>
              </a:rPr>
              <a:t> diversification des usages, </a:t>
            </a:r>
            <a:r>
              <a:rPr lang="fr-FR">
                <a:latin typeface="Posterama"/>
                <a:ea typeface="Arial" panose="020B0604020202020204" pitchFamily="34" charset="0"/>
                <a:cs typeface="Posterama"/>
              </a:rPr>
              <a:t>de </a:t>
            </a:r>
            <a:r>
              <a:rPr lang="fr-FR" sz="1800">
                <a:effectLst/>
                <a:latin typeface="Posterama"/>
                <a:ea typeface="Arial" panose="020B0604020202020204" pitchFamily="34" charset="0"/>
                <a:cs typeface="Posterama"/>
              </a:rPr>
              <a:t>décarbonation des mobilités, </a:t>
            </a:r>
            <a:r>
              <a:rPr lang="fr-FR">
                <a:latin typeface="Posterama"/>
                <a:ea typeface="Arial" panose="020B0604020202020204" pitchFamily="34" charset="0"/>
                <a:cs typeface="Posterama"/>
              </a:rPr>
              <a:t>de </a:t>
            </a:r>
            <a:r>
              <a:rPr lang="fr-FR" sz="1800">
                <a:effectLst/>
                <a:latin typeface="Posterama"/>
                <a:ea typeface="Arial" panose="020B0604020202020204" pitchFamily="34" charset="0"/>
                <a:cs typeface="Posterama"/>
              </a:rPr>
              <a:t>renaturation des espaces. </a:t>
            </a:r>
          </a:p>
          <a:p>
            <a:pPr algn="just">
              <a:lnSpc>
                <a:spcPct val="114999"/>
              </a:lnSpc>
            </a:pPr>
            <a:endParaRPr lang="fr-FR" sz="800">
              <a:latin typeface="Posterama"/>
              <a:ea typeface="Arial" panose="020B0604020202020204" pitchFamily="34" charset="0"/>
              <a:cs typeface="Posterama"/>
            </a:endParaRPr>
          </a:p>
          <a:p>
            <a:pPr algn="just">
              <a:lnSpc>
                <a:spcPct val="115000"/>
              </a:lnSpc>
            </a:pPr>
            <a:r>
              <a:rPr lang="fr-FR" sz="1800">
                <a:effectLst/>
                <a:latin typeface="Posterama"/>
                <a:ea typeface="Arial" panose="020B0604020202020204" pitchFamily="34" charset="0"/>
                <a:cs typeface="Posterama"/>
              </a:rPr>
              <a:t>- Il s’agit de financer des études externalisées. </a:t>
            </a:r>
          </a:p>
          <a:p>
            <a:pPr algn="just">
              <a:lnSpc>
                <a:spcPct val="114999"/>
              </a:lnSpc>
            </a:pPr>
            <a:endParaRPr lang="fr-FR" sz="800">
              <a:latin typeface="Posterama"/>
              <a:ea typeface="Arial" panose="020B0604020202020204" pitchFamily="34" charset="0"/>
              <a:cs typeface="Posterama"/>
            </a:endParaRPr>
          </a:p>
          <a:p>
            <a:pPr algn="just">
              <a:lnSpc>
                <a:spcPct val="115000"/>
              </a:lnSpc>
            </a:pPr>
            <a:r>
              <a:rPr lang="fr-FR">
                <a:latin typeface="Posterama"/>
                <a:ea typeface="Arial" panose="020B0604020202020204" pitchFamily="34" charset="0"/>
                <a:cs typeface="Posterama"/>
              </a:rPr>
              <a:t>-&gt; </a:t>
            </a:r>
            <a:r>
              <a:rPr lang="fr-FR" sz="1800">
                <a:effectLst/>
                <a:latin typeface="Posterama"/>
                <a:ea typeface="Arial" panose="020B0604020202020204" pitchFamily="34" charset="0"/>
                <a:cs typeface="Posterama"/>
              </a:rPr>
              <a:t>La Région devra être associée à l’élaboration des cahiers des charges</a:t>
            </a:r>
            <a:r>
              <a:rPr lang="fr-FR">
                <a:latin typeface="Posterama"/>
                <a:ea typeface="Arial" panose="020B0604020202020204" pitchFamily="34" charset="0"/>
                <a:cs typeface="Posterama"/>
              </a:rPr>
              <a:t>.</a:t>
            </a:r>
            <a:endParaRPr lang="fr-FR" sz="1800">
              <a:effectLst/>
              <a:latin typeface="Posterama"/>
              <a:ea typeface="Arial" panose="020B0604020202020204" pitchFamily="34" charset="0"/>
              <a:cs typeface="Posterama"/>
            </a:endParaRPr>
          </a:p>
          <a:p>
            <a:pPr algn="just">
              <a:lnSpc>
                <a:spcPct val="115000"/>
              </a:lnSpc>
              <a:buNone/>
            </a:pPr>
            <a:endParaRPr lang="fr-FR">
              <a:latin typeface="Posterama" panose="020B0504020200020000" pitchFamily="34" charset="0"/>
              <a:ea typeface="Arial" panose="020B0604020202020204" pitchFamily="34" charset="0"/>
              <a:cs typeface="Posterama" panose="020B0504020200020000" pitchFamily="34" charset="0"/>
            </a:endParaRPr>
          </a:p>
          <a:p>
            <a:pPr algn="just">
              <a:lnSpc>
                <a:spcPct val="115000"/>
              </a:lnSpc>
              <a:buNone/>
            </a:pPr>
            <a:r>
              <a:rPr lang="fr-FR" sz="1800">
                <a:effectLst/>
                <a:latin typeface="Posterama"/>
                <a:ea typeface="Arial" panose="020B0604020202020204" pitchFamily="34" charset="0"/>
                <a:cs typeface="Posterama"/>
              </a:rPr>
              <a:t>A la différence du plan de transformation soutenu par l’Etat qui ciblait</a:t>
            </a:r>
            <a:r>
              <a:rPr lang="fr-FR" sz="1800" b="1">
                <a:effectLst/>
                <a:latin typeface="Posterama"/>
                <a:ea typeface="Arial" panose="020B0604020202020204" pitchFamily="34" charset="0"/>
                <a:cs typeface="Posterama"/>
              </a:rPr>
              <a:t> </a:t>
            </a:r>
            <a:r>
              <a:rPr lang="fr-FR" sz="1800">
                <a:effectLst/>
                <a:latin typeface="Posterama"/>
                <a:ea typeface="Arial" panose="020B0604020202020204" pitchFamily="34" charset="0"/>
                <a:cs typeface="Posterama"/>
              </a:rPr>
              <a:t>des zones encore très dynamiques (La Valentine, Plan de Campagne, Grasse, Sisteron, etc.), l’AMI régional porte prioritairement sur </a:t>
            </a:r>
            <a:r>
              <a:rPr lang="fr-FR" sz="1800" b="1">
                <a:effectLst/>
                <a:latin typeface="Posterama"/>
                <a:ea typeface="Arial" panose="020B0604020202020204" pitchFamily="34" charset="0"/>
                <a:cs typeface="Posterama"/>
              </a:rPr>
              <a:t>les zones commerciales :</a:t>
            </a:r>
            <a:r>
              <a:rPr lang="fr-FR" sz="1800">
                <a:effectLst/>
                <a:latin typeface="Posterama"/>
                <a:ea typeface="Arial" panose="020B0604020202020204" pitchFamily="34" charset="0"/>
                <a:cs typeface="Posterama"/>
              </a:rPr>
              <a:t> </a:t>
            </a:r>
          </a:p>
        </p:txBody>
      </p:sp>
      <p:sp>
        <p:nvSpPr>
          <p:cNvPr id="7" name="ZoneTexte 6">
            <a:extLst>
              <a:ext uri="{FF2B5EF4-FFF2-40B4-BE49-F238E27FC236}">
                <a16:creationId xmlns:a16="http://schemas.microsoft.com/office/drawing/2014/main" id="{2C0A2CFD-21D4-C802-F76C-5C0A0BC73EFF}"/>
              </a:ext>
            </a:extLst>
          </p:cNvPr>
          <p:cNvSpPr txBox="1"/>
          <p:nvPr/>
        </p:nvSpPr>
        <p:spPr>
          <a:xfrm>
            <a:off x="3528464" y="4581242"/>
            <a:ext cx="8137226" cy="1984005"/>
          </a:xfrm>
          <a:prstGeom prst="rect">
            <a:avLst/>
          </a:prstGeom>
          <a:noFill/>
        </p:spPr>
        <p:txBody>
          <a:bodyPr wrap="square" lIns="91440" tIns="45720" rIns="91440" bIns="45720" anchor="t">
            <a:spAutoFit/>
          </a:bodyPr>
          <a:lstStyle/>
          <a:p>
            <a:pPr algn="just">
              <a:lnSpc>
                <a:spcPct val="115000"/>
              </a:lnSpc>
              <a:buNone/>
            </a:pPr>
            <a:endParaRPr lang="fr-FR" b="1">
              <a:effectLst/>
              <a:latin typeface="Posterama" panose="020B0504020200020000" pitchFamily="34" charset="0"/>
              <a:ea typeface="Arial" panose="020B0604020202020204" pitchFamily="34" charset="0"/>
              <a:cs typeface="Posterama" panose="020B0504020200020000" pitchFamily="34" charset="0"/>
            </a:endParaRPr>
          </a:p>
          <a:p>
            <a:pPr marL="342900" lvl="0" indent="-342900" algn="just">
              <a:lnSpc>
                <a:spcPct val="115000"/>
              </a:lnSpc>
              <a:buFont typeface="Symbol" panose="05050102010706020507" pitchFamily="18" charset="2"/>
              <a:buChar char=""/>
            </a:pPr>
            <a:r>
              <a:rPr lang="fr-FR" b="1">
                <a:latin typeface="Posterama"/>
                <a:ea typeface="Arial" panose="020B0604020202020204" pitchFamily="34" charset="0"/>
                <a:cs typeface="Posterama"/>
              </a:rPr>
              <a:t>Situées</a:t>
            </a:r>
            <a:r>
              <a:rPr lang="fr-FR" b="1">
                <a:effectLst/>
                <a:latin typeface="Posterama"/>
                <a:ea typeface="Arial" panose="020B0604020202020204" pitchFamily="34" charset="0"/>
                <a:cs typeface="Posterama"/>
              </a:rPr>
              <a:t> en entrée de ville ;</a:t>
            </a:r>
          </a:p>
          <a:p>
            <a:pPr marL="342900" lvl="0" indent="-342900" algn="just">
              <a:lnSpc>
                <a:spcPct val="115000"/>
              </a:lnSpc>
              <a:buFont typeface="Symbol" panose="05050102010706020507" pitchFamily="18" charset="2"/>
              <a:buChar char=""/>
            </a:pPr>
            <a:r>
              <a:rPr lang="fr-FR" b="1">
                <a:latin typeface="Posterama"/>
                <a:ea typeface="Arial" panose="020B0604020202020204" pitchFamily="34" charset="0"/>
                <a:cs typeface="Posterama"/>
              </a:rPr>
              <a:t>A</a:t>
            </a:r>
            <a:r>
              <a:rPr lang="fr-FR" b="1">
                <a:effectLst/>
                <a:latin typeface="Posterama"/>
                <a:ea typeface="Arial" panose="020B0604020202020204" pitchFamily="34" charset="0"/>
                <a:cs typeface="Posterama"/>
              </a:rPr>
              <a:t> dominante commerce de détail ;</a:t>
            </a:r>
          </a:p>
          <a:p>
            <a:pPr marL="342900" lvl="0" indent="-342900" algn="just">
              <a:lnSpc>
                <a:spcPct val="115000"/>
              </a:lnSpc>
              <a:buFont typeface="Symbol" panose="05050102010706020507" pitchFamily="18" charset="2"/>
              <a:buChar char=""/>
            </a:pPr>
            <a:r>
              <a:rPr lang="fr-FR" b="1">
                <a:latin typeface="Posterama"/>
                <a:ea typeface="Arial" panose="020B0604020202020204" pitchFamily="34" charset="0"/>
                <a:cs typeface="Posterama"/>
              </a:rPr>
              <a:t>De</a:t>
            </a:r>
            <a:r>
              <a:rPr lang="fr-FR" b="1">
                <a:effectLst/>
                <a:latin typeface="Posterama"/>
                <a:ea typeface="Arial" panose="020B0604020202020204" pitchFamily="34" charset="0"/>
                <a:cs typeface="Posterama"/>
              </a:rPr>
              <a:t> taille moyenne (entre 30 et 200 établissements) ;</a:t>
            </a:r>
          </a:p>
          <a:p>
            <a:pPr marL="342900" lvl="0" indent="-342900" algn="just">
              <a:lnSpc>
                <a:spcPct val="115000"/>
              </a:lnSpc>
              <a:buFont typeface="Symbol" panose="05050102010706020507" pitchFamily="18" charset="2"/>
              <a:buChar char=""/>
            </a:pPr>
            <a:r>
              <a:rPr lang="fr-FR" b="1">
                <a:latin typeface="Posterama"/>
                <a:ea typeface="Arial" panose="020B0604020202020204" pitchFamily="34" charset="0"/>
                <a:cs typeface="Posterama"/>
              </a:rPr>
              <a:t>Et</a:t>
            </a:r>
            <a:r>
              <a:rPr lang="fr-FR" b="1">
                <a:effectLst/>
                <a:latin typeface="Posterama"/>
                <a:ea typeface="Arial" panose="020B0604020202020204" pitchFamily="34" charset="0"/>
                <a:cs typeface="Posterama"/>
              </a:rPr>
              <a:t> en déprise économique (taux de vacance et chiffres d’affaires en baisse).</a:t>
            </a:r>
          </a:p>
        </p:txBody>
      </p:sp>
      <p:pic>
        <p:nvPicPr>
          <p:cNvPr id="8" name="Image 7">
            <a:extLst>
              <a:ext uri="{FF2B5EF4-FFF2-40B4-BE49-F238E27FC236}">
                <a16:creationId xmlns:a16="http://schemas.microsoft.com/office/drawing/2014/main" id="{1AF91043-4023-4EFA-36AC-C4AD3A179037}"/>
              </a:ext>
            </a:extLst>
          </p:cNvPr>
          <p:cNvPicPr>
            <a:picLocks noChangeAspect="1"/>
          </p:cNvPicPr>
          <p:nvPr/>
        </p:nvPicPr>
        <p:blipFill>
          <a:blip r:embed="rId4"/>
          <a:stretch>
            <a:fillRect/>
          </a:stretch>
        </p:blipFill>
        <p:spPr>
          <a:xfrm>
            <a:off x="813419" y="5057429"/>
            <a:ext cx="2346225" cy="1313468"/>
          </a:xfrm>
          <a:prstGeom prst="rect">
            <a:avLst/>
          </a:prstGeom>
        </p:spPr>
      </p:pic>
    </p:spTree>
    <p:extLst>
      <p:ext uri="{BB962C8B-B14F-4D97-AF65-F5344CB8AC3E}">
        <p14:creationId xmlns:p14="http://schemas.microsoft.com/office/powerpoint/2010/main" val="287662766"/>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8B937DD2-58C0-7381-602A-BEBCCAF0DCB4}"/>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522A235D-6C2A-BC62-E497-F45EDE532B50}"/>
              </a:ext>
            </a:extLst>
          </p:cNvPr>
          <p:cNvPicPr>
            <a:picLocks noChangeAspect="1"/>
          </p:cNvPicPr>
          <p:nvPr/>
        </p:nvPicPr>
        <p:blipFill>
          <a:blip r:embed="rId2"/>
          <a:stretch>
            <a:fillRect/>
          </a:stretch>
        </p:blipFill>
        <p:spPr>
          <a:xfrm>
            <a:off x="10545423" y="0"/>
            <a:ext cx="1572904" cy="873836"/>
          </a:xfrm>
          <a:prstGeom prst="rect">
            <a:avLst/>
          </a:prstGeom>
        </p:spPr>
      </p:pic>
      <p:sp>
        <p:nvSpPr>
          <p:cNvPr id="3" name="ZoneTexte 2">
            <a:extLst>
              <a:ext uri="{FF2B5EF4-FFF2-40B4-BE49-F238E27FC236}">
                <a16:creationId xmlns:a16="http://schemas.microsoft.com/office/drawing/2014/main" id="{B122E7B6-7159-9D12-29E9-17D0B2B6B9C8}"/>
              </a:ext>
            </a:extLst>
          </p:cNvPr>
          <p:cNvSpPr txBox="1"/>
          <p:nvPr/>
        </p:nvSpPr>
        <p:spPr>
          <a:xfrm>
            <a:off x="490479" y="1974464"/>
            <a:ext cx="10768327" cy="3798604"/>
          </a:xfrm>
          <a:prstGeom prst="rect">
            <a:avLst/>
          </a:prstGeom>
          <a:noFill/>
        </p:spPr>
        <p:txBody>
          <a:bodyPr wrap="square" lIns="91440" tIns="45720" rIns="91440" bIns="45720" anchor="t">
            <a:spAutoFit/>
          </a:bodyPr>
          <a:lstStyle/>
          <a:p>
            <a:pPr marL="342900" indent="-342900" algn="just">
              <a:lnSpc>
                <a:spcPct val="115000"/>
              </a:lnSpc>
              <a:spcAft>
                <a:spcPts val="1200"/>
              </a:spcAft>
              <a:buFont typeface="Arial" panose="020B0604020202020204" pitchFamily="34" charset="0"/>
              <a:buChar char="●"/>
            </a:pPr>
            <a:r>
              <a:rPr lang="fr-FR" sz="2200" b="1">
                <a:latin typeface="Posterama"/>
                <a:ea typeface="Arial" panose="020B0604020202020204" pitchFamily="34" charset="0"/>
                <a:cs typeface="Posterama"/>
              </a:rPr>
              <a:t>Inciter</a:t>
            </a:r>
            <a:r>
              <a:rPr lang="fr-FR" sz="2200" b="1" u="none" strike="noStrike">
                <a:effectLst/>
                <a:latin typeface="Posterama"/>
                <a:ea typeface="Arial" panose="020B0604020202020204" pitchFamily="34" charset="0"/>
                <a:cs typeface="Posterama"/>
              </a:rPr>
              <a:t> à la mixité fonctionnelle</a:t>
            </a:r>
            <a:r>
              <a:rPr lang="fr-FR" sz="2200" u="none" strike="noStrike">
                <a:effectLst/>
                <a:latin typeface="Posterama"/>
                <a:ea typeface="Arial" panose="020B0604020202020204" pitchFamily="34" charset="0"/>
                <a:cs typeface="Posterama"/>
              </a:rPr>
              <a:t> de ces espaces périphériques </a:t>
            </a:r>
            <a:r>
              <a:rPr lang="fr-FR" sz="2200">
                <a:latin typeface="Posterama"/>
                <a:ea typeface="Arial" panose="020B0604020202020204" pitchFamily="34" charset="0"/>
                <a:cs typeface="Posterama"/>
              </a:rPr>
              <a:t>tout en conservant </a:t>
            </a:r>
            <a:r>
              <a:rPr lang="fr-FR" sz="2200" u="none" strike="noStrike">
                <a:effectLst/>
                <a:latin typeface="Posterama"/>
                <a:ea typeface="Arial" panose="020B0604020202020204" pitchFamily="34" charset="0"/>
                <a:cs typeface="Posterama"/>
              </a:rPr>
              <a:t>leur vocation commerciale </a:t>
            </a:r>
            <a:r>
              <a:rPr lang="fr-FR" sz="2200">
                <a:latin typeface="Posterama"/>
                <a:ea typeface="Arial" panose="020B0604020202020204" pitchFamily="34" charset="0"/>
                <a:cs typeface="Posterama"/>
              </a:rPr>
              <a:t>mais selon </a:t>
            </a:r>
            <a:r>
              <a:rPr lang="fr-FR" sz="2200" u="none" strike="noStrike">
                <a:effectLst/>
                <a:latin typeface="Posterama"/>
                <a:ea typeface="Arial" panose="020B0604020202020204" pitchFamily="34" charset="0"/>
                <a:cs typeface="Posterama"/>
              </a:rPr>
              <a:t>des modalités plus durables ;</a:t>
            </a:r>
          </a:p>
          <a:p>
            <a:pPr marL="342900" lvl="0" indent="-342900" algn="just">
              <a:lnSpc>
                <a:spcPct val="115000"/>
              </a:lnSpc>
              <a:spcAft>
                <a:spcPts val="1200"/>
              </a:spcAft>
              <a:buFont typeface="Arial" panose="020B0604020202020204" pitchFamily="34" charset="0"/>
              <a:buChar char="●"/>
            </a:pPr>
            <a:r>
              <a:rPr lang="fr-FR" sz="2200" b="1">
                <a:latin typeface="Posterama"/>
                <a:ea typeface="Arial" panose="020B0604020202020204" pitchFamily="34" charset="0"/>
                <a:cs typeface="Posterama"/>
              </a:rPr>
              <a:t>Optimiser</a:t>
            </a:r>
            <a:r>
              <a:rPr lang="fr-FR" sz="2200" b="1" u="none" strike="noStrike">
                <a:effectLst/>
                <a:latin typeface="Posterama"/>
                <a:ea typeface="Arial" panose="020B0604020202020204" pitchFamily="34" charset="0"/>
                <a:cs typeface="Posterama"/>
              </a:rPr>
              <a:t> l’usage des surfaces artificialisées dans une logique de sobriété foncière et d’intensification des usages ;</a:t>
            </a:r>
            <a:endParaRPr lang="fr-FR" sz="2200" u="none" strike="noStrike">
              <a:effectLst/>
              <a:latin typeface="Posterama"/>
              <a:ea typeface="Arial" panose="020B0604020202020204" pitchFamily="34" charset="0"/>
              <a:cs typeface="Posterama"/>
            </a:endParaRPr>
          </a:p>
          <a:p>
            <a:pPr marL="342900" lvl="0" indent="-342900" algn="just">
              <a:lnSpc>
                <a:spcPct val="115000"/>
              </a:lnSpc>
              <a:spcAft>
                <a:spcPts val="1200"/>
              </a:spcAft>
              <a:buFont typeface="Arial" panose="020B0604020202020204" pitchFamily="34" charset="0"/>
              <a:buChar char="●"/>
            </a:pPr>
            <a:r>
              <a:rPr lang="fr-FR" sz="2200" b="1">
                <a:latin typeface="Posterama"/>
                <a:ea typeface="Arial" panose="020B0604020202020204" pitchFamily="34" charset="0"/>
                <a:cs typeface="Posterama"/>
              </a:rPr>
              <a:t>Améliorer</a:t>
            </a:r>
            <a:r>
              <a:rPr lang="fr-FR" sz="2200" b="1" u="none" strike="noStrike">
                <a:effectLst/>
                <a:latin typeface="Posterama"/>
                <a:ea typeface="Arial" panose="020B0604020202020204" pitchFamily="34" charset="0"/>
                <a:cs typeface="Posterama"/>
              </a:rPr>
              <a:t> l’intégration </a:t>
            </a:r>
            <a:r>
              <a:rPr lang="fr-FR" sz="2200" u="none" strike="noStrike">
                <a:effectLst/>
                <a:latin typeface="Posterama"/>
                <a:ea typeface="Arial" panose="020B0604020202020204" pitchFamily="34" charset="0"/>
                <a:cs typeface="Posterama"/>
              </a:rPr>
              <a:t>de ces zones dans le tissu urbain, notamment en repensant et en diversifiant les mobilités ;</a:t>
            </a:r>
          </a:p>
          <a:p>
            <a:pPr marL="342900" indent="-342900" algn="just">
              <a:lnSpc>
                <a:spcPct val="115000"/>
              </a:lnSpc>
              <a:spcAft>
                <a:spcPts val="1200"/>
              </a:spcAft>
              <a:buFont typeface="Arial" panose="020B0604020202020204" pitchFamily="34" charset="0"/>
              <a:buChar char="●"/>
            </a:pPr>
            <a:r>
              <a:rPr lang="fr-FR" sz="2200" b="1">
                <a:latin typeface="Posterama"/>
                <a:ea typeface="Arial" panose="020B0604020202020204" pitchFamily="34" charset="0"/>
                <a:cs typeface="Posterama"/>
              </a:rPr>
              <a:t>Adapter</a:t>
            </a:r>
            <a:r>
              <a:rPr lang="fr-FR" sz="2200" b="1" u="none" strike="noStrike">
                <a:effectLst/>
                <a:latin typeface="Posterama"/>
                <a:ea typeface="Arial" panose="020B0604020202020204" pitchFamily="34" charset="0"/>
                <a:cs typeface="Posterama"/>
              </a:rPr>
              <a:t> le territoire aux enjeux environnementaux et climatiques</a:t>
            </a:r>
            <a:r>
              <a:rPr lang="fr-FR" sz="2200" b="1">
                <a:latin typeface="Posterama"/>
                <a:ea typeface="Arial" panose="020B0604020202020204" pitchFamily="34" charset="0"/>
                <a:cs typeface="Posterama"/>
              </a:rPr>
              <a:t> </a:t>
            </a:r>
            <a:r>
              <a:rPr lang="fr-FR" sz="2200" u="none" strike="noStrike">
                <a:effectLst/>
                <a:latin typeface="Posterama"/>
                <a:ea typeface="Arial" panose="020B0604020202020204" pitchFamily="34" charset="0"/>
                <a:cs typeface="Posterama"/>
              </a:rPr>
              <a:t>;</a:t>
            </a:r>
          </a:p>
          <a:p>
            <a:pPr marL="342900" lvl="0" indent="-342900" algn="just">
              <a:lnSpc>
                <a:spcPct val="115000"/>
              </a:lnSpc>
              <a:buFont typeface="Arial" panose="020B0604020202020204" pitchFamily="34" charset="0"/>
              <a:buChar char="●"/>
            </a:pPr>
            <a:r>
              <a:rPr lang="fr-FR" sz="2200" b="1">
                <a:latin typeface="Posterama"/>
                <a:ea typeface="Arial" panose="020B0604020202020204" pitchFamily="34" charset="0"/>
                <a:cs typeface="Posterama"/>
              </a:rPr>
              <a:t>Améliorer</a:t>
            </a:r>
            <a:r>
              <a:rPr lang="fr-FR" sz="2200" b="1" u="none" strike="noStrike">
                <a:effectLst/>
                <a:latin typeface="Posterama"/>
                <a:ea typeface="Arial" panose="020B0604020202020204" pitchFamily="34" charset="0"/>
                <a:cs typeface="Posterama"/>
              </a:rPr>
              <a:t> la qualité paysagère et architecturale des entrées de ville.</a:t>
            </a:r>
            <a:endParaRPr lang="fr-FR" sz="2200" u="none" strike="noStrike">
              <a:effectLst/>
              <a:latin typeface="Posterama"/>
              <a:ea typeface="Arial" panose="020B0604020202020204" pitchFamily="34" charset="0"/>
              <a:cs typeface="Posterama"/>
            </a:endParaRPr>
          </a:p>
        </p:txBody>
      </p:sp>
      <p:sp>
        <p:nvSpPr>
          <p:cNvPr id="5" name="ZoneTexte 4">
            <a:extLst>
              <a:ext uri="{FF2B5EF4-FFF2-40B4-BE49-F238E27FC236}">
                <a16:creationId xmlns:a16="http://schemas.microsoft.com/office/drawing/2014/main" id="{CAA05742-0451-89E3-6746-3401201B0AC7}"/>
              </a:ext>
            </a:extLst>
          </p:cNvPr>
          <p:cNvSpPr txBox="1"/>
          <p:nvPr/>
        </p:nvSpPr>
        <p:spPr>
          <a:xfrm>
            <a:off x="485767" y="248958"/>
            <a:ext cx="10234985" cy="658835"/>
          </a:xfrm>
          <a:prstGeom prst="rect">
            <a:avLst/>
          </a:prstGeom>
          <a:noFill/>
        </p:spPr>
        <p:txBody>
          <a:bodyPr wrap="square">
            <a:spAutoFit/>
          </a:bodyPr>
          <a:lstStyle/>
          <a:p>
            <a:pPr algn="ctr">
              <a:lnSpc>
                <a:spcPct val="150000"/>
              </a:lnSpc>
              <a:buNone/>
            </a:pPr>
            <a:r>
              <a:rPr lang="fr-FR" sz="2800" b="1" i="1">
                <a:solidFill>
                  <a:schemeClr val="tx2"/>
                </a:solidFill>
                <a:effectLst/>
                <a:latin typeface="Arial" panose="020B0604020202020204" pitchFamily="34" charset="0"/>
                <a:ea typeface="Arial" panose="020B0604020202020204" pitchFamily="34" charset="0"/>
              </a:rPr>
              <a:t>Quels objectifs doivent intégrer les études prospectives ?</a:t>
            </a:r>
          </a:p>
        </p:txBody>
      </p:sp>
      <p:cxnSp>
        <p:nvCxnSpPr>
          <p:cNvPr id="6" name="Connecteur droit 5">
            <a:extLst>
              <a:ext uri="{FF2B5EF4-FFF2-40B4-BE49-F238E27FC236}">
                <a16:creationId xmlns:a16="http://schemas.microsoft.com/office/drawing/2014/main" id="{CE8BA475-8CE2-18C3-A17F-86ECDC6066D8}"/>
              </a:ext>
            </a:extLst>
          </p:cNvPr>
          <p:cNvCxnSpPr>
            <a:cxnSpLocks/>
          </p:cNvCxnSpPr>
          <p:nvPr/>
        </p:nvCxnSpPr>
        <p:spPr>
          <a:xfrm flipV="1">
            <a:off x="485767" y="1156751"/>
            <a:ext cx="11069053" cy="19202"/>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771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EA49C1B6-EBAD-B10A-BCEE-9AC44D2934BC}"/>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41E1AB7C-F551-A191-CDB3-2E5B93660902}"/>
              </a:ext>
            </a:extLst>
          </p:cNvPr>
          <p:cNvPicPr>
            <a:picLocks noChangeAspect="1"/>
          </p:cNvPicPr>
          <p:nvPr/>
        </p:nvPicPr>
        <p:blipFill>
          <a:blip r:embed="rId2"/>
          <a:stretch>
            <a:fillRect/>
          </a:stretch>
        </p:blipFill>
        <p:spPr>
          <a:xfrm>
            <a:off x="10304792" y="163629"/>
            <a:ext cx="1572904" cy="873836"/>
          </a:xfrm>
          <a:prstGeom prst="rect">
            <a:avLst/>
          </a:prstGeom>
        </p:spPr>
      </p:pic>
      <p:sp>
        <p:nvSpPr>
          <p:cNvPr id="4" name="ZoneTexte 3">
            <a:extLst>
              <a:ext uri="{FF2B5EF4-FFF2-40B4-BE49-F238E27FC236}">
                <a16:creationId xmlns:a16="http://schemas.microsoft.com/office/drawing/2014/main" id="{ACD3BB93-7FDB-62F5-EBAC-5166BCADCFAF}"/>
              </a:ext>
            </a:extLst>
          </p:cNvPr>
          <p:cNvSpPr txBox="1"/>
          <p:nvPr/>
        </p:nvSpPr>
        <p:spPr>
          <a:xfrm>
            <a:off x="680987" y="2056765"/>
            <a:ext cx="11196709" cy="3201582"/>
          </a:xfrm>
          <a:prstGeom prst="rect">
            <a:avLst/>
          </a:prstGeom>
          <a:noFill/>
        </p:spPr>
        <p:txBody>
          <a:bodyPr wrap="square" lIns="91440" tIns="45720" rIns="91440" bIns="45720" anchor="t">
            <a:spAutoFit/>
          </a:bodyPr>
          <a:lstStyle/>
          <a:p>
            <a:pPr>
              <a:lnSpc>
                <a:spcPct val="115000"/>
              </a:lnSpc>
              <a:buNone/>
            </a:pPr>
            <a:r>
              <a:rPr lang="fr-FR" sz="2000">
                <a:effectLst/>
                <a:latin typeface="Posterama"/>
                <a:ea typeface="Arial" panose="020B0604020202020204" pitchFamily="34" charset="0"/>
                <a:cs typeface="Posterama"/>
              </a:rPr>
              <a:t>-&gt; </a:t>
            </a:r>
            <a:r>
              <a:rPr lang="fr-FR" sz="2000">
                <a:latin typeface="Posterama"/>
                <a:ea typeface="Arial" panose="020B0604020202020204" pitchFamily="34" charset="0"/>
                <a:cs typeface="Posterama"/>
              </a:rPr>
              <a:t>Des</a:t>
            </a:r>
            <a:r>
              <a:rPr lang="fr-FR" sz="2000">
                <a:effectLst/>
                <a:latin typeface="Posterama"/>
                <a:ea typeface="Arial" panose="020B0604020202020204" pitchFamily="34" charset="0"/>
                <a:cs typeface="Posterama"/>
              </a:rPr>
              <a:t> zones d’activité à dominante commerciale présentant les caractéristiques suivantes :  </a:t>
            </a:r>
          </a:p>
          <a:p>
            <a:pPr algn="just">
              <a:lnSpc>
                <a:spcPct val="115000"/>
              </a:lnSpc>
              <a:buNone/>
            </a:pPr>
            <a:endParaRPr lang="fr-FR" sz="2000">
              <a:effectLst/>
              <a:latin typeface="Posterama" panose="020B0504020200020000" pitchFamily="34" charset="0"/>
              <a:ea typeface="Arial" panose="020B0604020202020204" pitchFamily="34" charset="0"/>
              <a:cs typeface="Posterama" panose="020B0504020200020000" pitchFamily="34" charset="0"/>
            </a:endParaRPr>
          </a:p>
          <a:p>
            <a:pPr marL="342900" lvl="0" indent="-342900" algn="just">
              <a:lnSpc>
                <a:spcPct val="115000"/>
              </a:lnSpc>
              <a:spcAft>
                <a:spcPts val="1200"/>
              </a:spcAft>
              <a:buFont typeface="Arial" panose="020B0604020202020204" pitchFamily="34" charset="0"/>
              <a:buChar char="●"/>
            </a:pPr>
            <a:r>
              <a:rPr lang="fr-FR" sz="2000" b="1">
                <a:latin typeface="Posterama"/>
                <a:ea typeface="Arial" panose="020B0604020202020204" pitchFamily="34" charset="0"/>
                <a:cs typeface="Posterama"/>
              </a:rPr>
              <a:t>Situées</a:t>
            </a:r>
            <a:r>
              <a:rPr lang="fr-FR" sz="2000" b="1" u="none" strike="noStrike">
                <a:effectLst/>
                <a:latin typeface="Posterama"/>
                <a:ea typeface="Arial" panose="020B0604020202020204" pitchFamily="34" charset="0"/>
                <a:cs typeface="Posterama"/>
              </a:rPr>
              <a:t> en dehors des centres-villes et centres-bourgs</a:t>
            </a:r>
            <a:r>
              <a:rPr lang="fr-FR" sz="2000" u="none" strike="noStrike">
                <a:effectLst/>
                <a:latin typeface="Posterama"/>
                <a:ea typeface="Arial" panose="020B0604020202020204" pitchFamily="34" charset="0"/>
                <a:cs typeface="Posterama"/>
              </a:rPr>
              <a:t>, généralement en entrée de ville le long des grands axes routiers ; </a:t>
            </a:r>
          </a:p>
          <a:p>
            <a:pPr marL="342900" lvl="0" indent="-342900" algn="just">
              <a:lnSpc>
                <a:spcPct val="115000"/>
              </a:lnSpc>
              <a:spcAft>
                <a:spcPts val="1200"/>
              </a:spcAft>
              <a:buFont typeface="Arial" panose="020B0604020202020204" pitchFamily="34" charset="0"/>
              <a:buChar char="●"/>
            </a:pPr>
            <a:r>
              <a:rPr lang="fr-FR" sz="2000" b="1">
                <a:latin typeface="Posterama"/>
                <a:ea typeface="Arial" panose="020B0604020202020204" pitchFamily="34" charset="0"/>
                <a:cs typeface="Posterama"/>
              </a:rPr>
              <a:t>En</a:t>
            </a:r>
            <a:r>
              <a:rPr lang="fr-FR" sz="2000" b="1" u="none" strike="noStrike">
                <a:effectLst/>
                <a:latin typeface="Posterama"/>
                <a:ea typeface="Arial" panose="020B0604020202020204" pitchFamily="34" charset="0"/>
                <a:cs typeface="Posterama"/>
              </a:rPr>
              <a:t> déprise économique </a:t>
            </a:r>
            <a:r>
              <a:rPr lang="fr-FR" sz="2000" u="none" strike="noStrike">
                <a:effectLst/>
                <a:latin typeface="Posterama"/>
                <a:ea typeface="Arial" panose="020B0604020202020204" pitchFamily="34" charset="0"/>
                <a:cs typeface="Posterama"/>
              </a:rPr>
              <a:t>à la fois</a:t>
            </a:r>
            <a:r>
              <a:rPr lang="fr-FR" sz="2000" b="1" u="none" strike="noStrike">
                <a:effectLst/>
                <a:latin typeface="Posterama"/>
                <a:ea typeface="Arial" panose="020B0604020202020204" pitchFamily="34" charset="0"/>
                <a:cs typeface="Posterama"/>
              </a:rPr>
              <a:t> </a:t>
            </a:r>
            <a:r>
              <a:rPr lang="fr-FR" sz="2000" u="none" strike="noStrike">
                <a:effectLst/>
                <a:latin typeface="Posterama"/>
                <a:ea typeface="Arial" panose="020B0604020202020204" pitchFamily="34" charset="0"/>
                <a:cs typeface="Posterama"/>
              </a:rPr>
              <a:t>face à l'évolution des modes de consommation et face à l'essor de l'e-commerce (taux de vacance en hausse et attrition tendancielle du chiffre d’affaires sur la dernière décennie) ; </a:t>
            </a:r>
          </a:p>
          <a:p>
            <a:pPr marL="342900" lvl="0" indent="-342900" algn="just">
              <a:lnSpc>
                <a:spcPct val="115000"/>
              </a:lnSpc>
              <a:spcAft>
                <a:spcPts val="1200"/>
              </a:spcAft>
              <a:buFont typeface="Arial" panose="020B0604020202020204" pitchFamily="34" charset="0"/>
              <a:buChar char="●"/>
            </a:pPr>
            <a:r>
              <a:rPr lang="fr-FR" sz="2000" b="1">
                <a:latin typeface="Posterama"/>
                <a:ea typeface="Arial" panose="020B0604020202020204" pitchFamily="34" charset="0"/>
                <a:cs typeface="Posterama"/>
              </a:rPr>
              <a:t>De</a:t>
            </a:r>
            <a:r>
              <a:rPr lang="fr-FR" sz="2000" b="1" u="none" strike="noStrike">
                <a:effectLst/>
                <a:latin typeface="Posterama"/>
                <a:ea typeface="Arial" panose="020B0604020202020204" pitchFamily="34" charset="0"/>
                <a:cs typeface="Posterama"/>
              </a:rPr>
              <a:t> taille moyenne </a:t>
            </a:r>
            <a:r>
              <a:rPr lang="fr-FR" sz="2000" u="none" strike="noStrike">
                <a:effectLst/>
                <a:latin typeface="Posterama"/>
                <a:ea typeface="Arial" panose="020B0604020202020204" pitchFamily="34" charset="0"/>
                <a:cs typeface="Posterama"/>
              </a:rPr>
              <a:t>(entre 30 et 200 établissements).</a:t>
            </a:r>
          </a:p>
        </p:txBody>
      </p:sp>
      <p:sp>
        <p:nvSpPr>
          <p:cNvPr id="5" name="ZoneTexte 4">
            <a:extLst>
              <a:ext uri="{FF2B5EF4-FFF2-40B4-BE49-F238E27FC236}">
                <a16:creationId xmlns:a16="http://schemas.microsoft.com/office/drawing/2014/main" id="{B6E133BC-927D-5254-8ADC-B3FA1E8BABA7}"/>
              </a:ext>
            </a:extLst>
          </p:cNvPr>
          <p:cNvSpPr txBox="1"/>
          <p:nvPr/>
        </p:nvSpPr>
        <p:spPr>
          <a:xfrm>
            <a:off x="1178632" y="297205"/>
            <a:ext cx="8204054" cy="658835"/>
          </a:xfrm>
          <a:prstGeom prst="rect">
            <a:avLst/>
          </a:prstGeom>
          <a:noFill/>
        </p:spPr>
        <p:txBody>
          <a:bodyPr wrap="square" lIns="91440" tIns="45720" rIns="91440" bIns="45720" anchor="t">
            <a:spAutoFit/>
          </a:bodyPr>
          <a:lstStyle/>
          <a:p>
            <a:pPr algn="ctr">
              <a:lnSpc>
                <a:spcPct val="150000"/>
              </a:lnSpc>
            </a:pPr>
            <a:r>
              <a:rPr lang="fr-FR" sz="2800" b="1" i="1">
                <a:solidFill>
                  <a:schemeClr val="tx2"/>
                </a:solidFill>
                <a:effectLst/>
                <a:latin typeface="Arial"/>
                <a:ea typeface="Arial" panose="020B0604020202020204" pitchFamily="34" charset="0"/>
                <a:cs typeface="Arial"/>
              </a:rPr>
              <a:t>Quels sont les </a:t>
            </a:r>
            <a:r>
              <a:rPr lang="fr-FR" sz="2800" b="1" i="1">
                <a:solidFill>
                  <a:schemeClr val="tx2"/>
                </a:solidFill>
                <a:latin typeface="Arial"/>
                <a:ea typeface="Arial" panose="020B0604020202020204" pitchFamily="34" charset="0"/>
                <a:cs typeface="Arial"/>
              </a:rPr>
              <a:t>types de territoires</a:t>
            </a:r>
            <a:r>
              <a:rPr lang="fr-FR" sz="2800" b="1" i="1">
                <a:solidFill>
                  <a:schemeClr val="tx2"/>
                </a:solidFill>
                <a:effectLst/>
                <a:latin typeface="Arial"/>
                <a:ea typeface="Arial" panose="020B0604020202020204" pitchFamily="34" charset="0"/>
                <a:cs typeface="Arial"/>
              </a:rPr>
              <a:t> ciblés ? </a:t>
            </a:r>
          </a:p>
        </p:txBody>
      </p:sp>
      <p:pic>
        <p:nvPicPr>
          <p:cNvPr id="1026" name="Picture 2" descr="74 zones commerciales sélectionnées pour être transformées">
            <a:extLst>
              <a:ext uri="{FF2B5EF4-FFF2-40B4-BE49-F238E27FC236}">
                <a16:creationId xmlns:a16="http://schemas.microsoft.com/office/drawing/2014/main" id="{36EFB247-41CA-427A-B5E1-82C0EFD54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476" y="5414162"/>
            <a:ext cx="2313210" cy="124731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Connecteur droit 6">
            <a:extLst>
              <a:ext uri="{FF2B5EF4-FFF2-40B4-BE49-F238E27FC236}">
                <a16:creationId xmlns:a16="http://schemas.microsoft.com/office/drawing/2014/main" id="{67E81E6C-E62E-1A7F-9FD5-E0B354FA56B3}"/>
              </a:ext>
            </a:extLst>
          </p:cNvPr>
          <p:cNvCxnSpPr>
            <a:cxnSpLocks/>
          </p:cNvCxnSpPr>
          <p:nvPr/>
        </p:nvCxnSpPr>
        <p:spPr>
          <a:xfrm flipV="1">
            <a:off x="596766" y="1443838"/>
            <a:ext cx="11069053" cy="19202"/>
          </a:xfrm>
          <a:prstGeom prst="line">
            <a:avLst/>
          </a:prstGeom>
        </p:spPr>
        <p:style>
          <a:lnRef idx="2">
            <a:schemeClr val="accent1"/>
          </a:lnRef>
          <a:fillRef idx="0">
            <a:schemeClr val="accent1"/>
          </a:fillRef>
          <a:effectRef idx="1">
            <a:schemeClr val="accent1"/>
          </a:effectRef>
          <a:fontRef idx="minor">
            <a:schemeClr val="tx1"/>
          </a:fontRef>
        </p:style>
      </p:cxnSp>
      <p:pic>
        <p:nvPicPr>
          <p:cNvPr id="9" name="Image 8">
            <a:extLst>
              <a:ext uri="{FF2B5EF4-FFF2-40B4-BE49-F238E27FC236}">
                <a16:creationId xmlns:a16="http://schemas.microsoft.com/office/drawing/2014/main" id="{2B6BD91D-DE1C-75C6-0998-8EB87FF4DEDC}"/>
              </a:ext>
            </a:extLst>
          </p:cNvPr>
          <p:cNvPicPr>
            <a:picLocks noChangeAspect="1"/>
          </p:cNvPicPr>
          <p:nvPr/>
        </p:nvPicPr>
        <p:blipFill>
          <a:blip r:embed="rId4"/>
          <a:stretch>
            <a:fillRect/>
          </a:stretch>
        </p:blipFill>
        <p:spPr>
          <a:xfrm>
            <a:off x="9147209" y="4542624"/>
            <a:ext cx="2619375" cy="1743075"/>
          </a:xfrm>
          <a:prstGeom prst="rect">
            <a:avLst/>
          </a:prstGeom>
        </p:spPr>
      </p:pic>
    </p:spTree>
    <p:extLst>
      <p:ext uri="{BB962C8B-B14F-4D97-AF65-F5344CB8AC3E}">
        <p14:creationId xmlns:p14="http://schemas.microsoft.com/office/powerpoint/2010/main" val="781997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B08061B6-9F6A-CEB6-2AB3-738A43AF105F}"/>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D38DE0D7-B88B-D1C2-30A0-17FE30D065FD}"/>
              </a:ext>
            </a:extLst>
          </p:cNvPr>
          <p:cNvPicPr>
            <a:picLocks noChangeAspect="1"/>
          </p:cNvPicPr>
          <p:nvPr/>
        </p:nvPicPr>
        <p:blipFill>
          <a:blip r:embed="rId4"/>
          <a:stretch>
            <a:fillRect/>
          </a:stretch>
        </p:blipFill>
        <p:spPr>
          <a:xfrm>
            <a:off x="10551719" y="51788"/>
            <a:ext cx="1572904" cy="873836"/>
          </a:xfrm>
          <a:prstGeom prst="rect">
            <a:avLst/>
          </a:prstGeom>
        </p:spPr>
      </p:pic>
      <p:sp>
        <p:nvSpPr>
          <p:cNvPr id="7" name="ZoneTexte 6">
            <a:extLst>
              <a:ext uri="{FF2B5EF4-FFF2-40B4-BE49-F238E27FC236}">
                <a16:creationId xmlns:a16="http://schemas.microsoft.com/office/drawing/2014/main" id="{F092AA6E-99B2-1E0D-0938-1A5BA64149D7}"/>
              </a:ext>
            </a:extLst>
          </p:cNvPr>
          <p:cNvSpPr txBox="1"/>
          <p:nvPr/>
        </p:nvSpPr>
        <p:spPr>
          <a:xfrm>
            <a:off x="67377" y="9625"/>
            <a:ext cx="10501162" cy="658835"/>
          </a:xfrm>
          <a:prstGeom prst="rect">
            <a:avLst/>
          </a:prstGeom>
          <a:noFill/>
        </p:spPr>
        <p:txBody>
          <a:bodyPr wrap="square">
            <a:spAutoFit/>
          </a:bodyPr>
          <a:lstStyle/>
          <a:p>
            <a:pPr algn="ctr">
              <a:lnSpc>
                <a:spcPct val="150000"/>
              </a:lnSpc>
              <a:buNone/>
            </a:pPr>
            <a:r>
              <a:rPr lang="fr-FR" sz="2800" b="1" i="1" dirty="0">
                <a:solidFill>
                  <a:schemeClr val="tx2"/>
                </a:solidFill>
                <a:effectLst/>
                <a:latin typeface="Arial" panose="020B0604020202020204" pitchFamily="34" charset="0"/>
                <a:ea typeface="Arial" panose="020B0604020202020204" pitchFamily="34" charset="0"/>
              </a:rPr>
              <a:t>Quelles sont les thématiques à intégrer dans les projets ? </a:t>
            </a:r>
          </a:p>
        </p:txBody>
      </p:sp>
      <p:cxnSp>
        <p:nvCxnSpPr>
          <p:cNvPr id="8" name="Connecteur droit 7">
            <a:extLst>
              <a:ext uri="{FF2B5EF4-FFF2-40B4-BE49-F238E27FC236}">
                <a16:creationId xmlns:a16="http://schemas.microsoft.com/office/drawing/2014/main" id="{2B56644D-0721-06A0-D0F9-0A005D334EDC}"/>
              </a:ext>
            </a:extLst>
          </p:cNvPr>
          <p:cNvCxnSpPr>
            <a:cxnSpLocks/>
          </p:cNvCxnSpPr>
          <p:nvPr/>
        </p:nvCxnSpPr>
        <p:spPr>
          <a:xfrm>
            <a:off x="356876" y="932244"/>
            <a:ext cx="11473254"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ZoneTexte 3">
            <a:extLst>
              <a:ext uri="{FF2B5EF4-FFF2-40B4-BE49-F238E27FC236}">
                <a16:creationId xmlns:a16="http://schemas.microsoft.com/office/drawing/2014/main" id="{CD6E8E9E-A990-E4D6-DF8B-1A0E889CBEFD}"/>
              </a:ext>
            </a:extLst>
          </p:cNvPr>
          <p:cNvSpPr txBox="1"/>
          <p:nvPr/>
        </p:nvSpPr>
        <p:spPr>
          <a:xfrm>
            <a:off x="353015" y="1239415"/>
            <a:ext cx="11473435" cy="5449953"/>
          </a:xfrm>
          <a:prstGeom prst="rect">
            <a:avLst/>
          </a:prstGeom>
          <a:noFill/>
        </p:spPr>
        <p:txBody>
          <a:bodyPr wrap="square" lIns="91440" tIns="45720" rIns="91440" bIns="45720" anchor="t">
            <a:spAutoFit/>
          </a:bodyPr>
          <a:lstStyle/>
          <a:p>
            <a:pPr marL="342900" indent="-467995" algn="just">
              <a:lnSpc>
                <a:spcPct val="150000"/>
              </a:lnSpc>
              <a:buFont typeface="Symbol" panose="05050102010706020507" pitchFamily="18" charset="2"/>
              <a:buChar char=""/>
            </a:pPr>
            <a:r>
              <a:rPr lang="fr-FR" sz="1800" dirty="0">
                <a:effectLst/>
                <a:latin typeface="Posterama"/>
                <a:ea typeface="Arial" panose="020B0604020202020204" pitchFamily="34" charset="0"/>
                <a:cs typeface="Posterama"/>
              </a:rPr>
              <a:t>Valorisation du foncier disponible pour une diversification et une </a:t>
            </a:r>
            <a:r>
              <a:rPr lang="fr-FR" sz="1800" b="1" dirty="0">
                <a:effectLst/>
                <a:latin typeface="Posterama"/>
                <a:ea typeface="Arial" panose="020B0604020202020204" pitchFamily="34" charset="0"/>
                <a:cs typeface="Posterama"/>
              </a:rPr>
              <a:t>intensification des usages</a:t>
            </a:r>
            <a:r>
              <a:rPr lang="fr-FR" b="1" dirty="0">
                <a:latin typeface="Posterama"/>
                <a:ea typeface="Arial" panose="020B0604020202020204" pitchFamily="34" charset="0"/>
                <a:cs typeface="Posterama"/>
              </a:rPr>
              <a:t>, appréhender ces zones comme des quartiers urbains en devenir; </a:t>
            </a:r>
            <a:endParaRPr lang="fr-FR" b="1" dirty="0">
              <a:latin typeface="Posterama"/>
              <a:cs typeface="Posterama"/>
            </a:endParaRPr>
          </a:p>
          <a:p>
            <a:pPr marL="342900" indent="-467995" algn="just">
              <a:lnSpc>
                <a:spcPct val="150000"/>
              </a:lnSpc>
              <a:buFont typeface="Symbol" panose="05050102010706020507" pitchFamily="18" charset="2"/>
              <a:buChar char=""/>
            </a:pPr>
            <a:r>
              <a:rPr lang="fr-FR" sz="1800" dirty="0">
                <a:effectLst/>
                <a:latin typeface="Posterama"/>
                <a:ea typeface="Arial" panose="020B0604020202020204" pitchFamily="34" charset="0"/>
                <a:cs typeface="Posterama"/>
              </a:rPr>
              <a:t> </a:t>
            </a:r>
            <a:r>
              <a:rPr lang="fr-FR" sz="1800" b="1" dirty="0">
                <a:effectLst/>
                <a:latin typeface="Posterama"/>
                <a:ea typeface="Arial" panose="020B0604020202020204" pitchFamily="34" charset="0"/>
                <a:cs typeface="Posterama"/>
              </a:rPr>
              <a:t>Densification du bâti et sobriété foncière </a:t>
            </a:r>
            <a:r>
              <a:rPr lang="fr-FR" sz="1800" dirty="0">
                <a:effectLst/>
                <a:latin typeface="Posterama"/>
                <a:ea typeface="Arial" panose="020B0604020202020204" pitchFamily="34" charset="0"/>
                <a:cs typeface="Posterama"/>
              </a:rPr>
              <a:t>;</a:t>
            </a:r>
            <a:endParaRPr lang="fr-FR" dirty="0">
              <a:ea typeface="Calibri"/>
              <a:cs typeface="Calibri"/>
            </a:endParaRPr>
          </a:p>
          <a:p>
            <a:pPr marL="342900" indent="-467995" algn="just">
              <a:lnSpc>
                <a:spcPct val="150000"/>
              </a:lnSpc>
              <a:buFont typeface="Symbol" panose="05050102010706020507" pitchFamily="18" charset="2"/>
              <a:buChar char=""/>
            </a:pPr>
            <a:r>
              <a:rPr lang="fr-FR" sz="1800" b="1" dirty="0">
                <a:effectLst/>
                <a:latin typeface="Posterama"/>
                <a:ea typeface="Arial" panose="020B0604020202020204" pitchFamily="34" charset="0"/>
                <a:cs typeface="Posterama"/>
              </a:rPr>
              <a:t>Diversification de l’offre commerciale </a:t>
            </a:r>
            <a:r>
              <a:rPr lang="fr-FR" dirty="0">
                <a:latin typeface="Posterama"/>
                <a:ea typeface="Arial" panose="020B0604020202020204" pitchFamily="34" charset="0"/>
                <a:cs typeface="Posterama"/>
              </a:rPr>
              <a:t>et</a:t>
            </a:r>
            <a:r>
              <a:rPr lang="fr-FR" sz="1800" dirty="0">
                <a:effectLst/>
                <a:latin typeface="Posterama"/>
                <a:ea typeface="Arial" panose="020B0604020202020204" pitchFamily="34" charset="0"/>
                <a:cs typeface="Posterama"/>
              </a:rPr>
              <a:t> </a:t>
            </a:r>
            <a:r>
              <a:rPr lang="fr-FR" dirty="0">
                <a:latin typeface="Posterama"/>
                <a:ea typeface="Arial" panose="020B0604020202020204" pitchFamily="34" charset="0"/>
                <a:cs typeface="Posterama"/>
              </a:rPr>
              <a:t>mixité des fonctions ;</a:t>
            </a:r>
            <a:endParaRPr lang="fr-FR" sz="1800" dirty="0">
              <a:effectLst/>
              <a:latin typeface="Posterama"/>
              <a:ea typeface="Arial" panose="020B0604020202020204" pitchFamily="34" charset="0"/>
              <a:cs typeface="Posterama"/>
            </a:endParaRPr>
          </a:p>
          <a:p>
            <a:pPr marL="342900" lvl="0" indent="-467995" algn="just">
              <a:lnSpc>
                <a:spcPct val="150000"/>
              </a:lnSpc>
              <a:buFont typeface="Symbol" panose="05050102010706020507" pitchFamily="18" charset="2"/>
              <a:buChar char=""/>
            </a:pPr>
            <a:r>
              <a:rPr lang="fr-FR" sz="1800" b="1" dirty="0">
                <a:effectLst/>
                <a:latin typeface="Posterama"/>
                <a:ea typeface="Arial" panose="020B0604020202020204" pitchFamily="34" charset="0"/>
                <a:cs typeface="Posterama"/>
              </a:rPr>
              <a:t>Mutualisation des équipements </a:t>
            </a:r>
            <a:r>
              <a:rPr lang="fr-FR" sz="1800" dirty="0">
                <a:effectLst/>
                <a:latin typeface="Posterama"/>
                <a:ea typeface="Arial" panose="020B0604020202020204" pitchFamily="34" charset="0"/>
                <a:cs typeface="Posterama"/>
              </a:rPr>
              <a:t>(parkings, énergies renouvelables, gestion des déchets…) ;</a:t>
            </a:r>
          </a:p>
          <a:p>
            <a:pPr marL="342900" lvl="0" indent="-467995" algn="just">
              <a:lnSpc>
                <a:spcPct val="150000"/>
              </a:lnSpc>
              <a:buFont typeface="Symbol" panose="05050102010706020507" pitchFamily="18" charset="2"/>
              <a:buChar char=""/>
            </a:pPr>
            <a:r>
              <a:rPr lang="fr-FR" sz="1800" b="1">
                <a:effectLst/>
                <a:latin typeface="Posterama"/>
                <a:ea typeface="Arial" panose="020B0604020202020204" pitchFamily="34" charset="0"/>
                <a:cs typeface="Posterama"/>
              </a:rPr>
              <a:t>Efficacité énergétique </a:t>
            </a:r>
            <a:r>
              <a:rPr lang="fr-FR" sz="1800">
                <a:effectLst/>
                <a:latin typeface="Posterama"/>
                <a:ea typeface="Arial" panose="020B0604020202020204" pitchFamily="34" charset="0"/>
                <a:cs typeface="Posterama"/>
              </a:rPr>
              <a:t>des bâtiments et plus globalement de la zone dans son ensemble et développement d’énergies renouvelables ;</a:t>
            </a:r>
          </a:p>
          <a:p>
            <a:pPr marL="342900" indent="-467995" algn="just">
              <a:lnSpc>
                <a:spcPct val="150000"/>
              </a:lnSpc>
              <a:buFont typeface="Symbol" panose="05050102010706020507" pitchFamily="18" charset="2"/>
              <a:buChar char=""/>
            </a:pPr>
            <a:r>
              <a:rPr lang="fr-FR" sz="1800" dirty="0">
                <a:effectLst/>
                <a:latin typeface="Posterama"/>
                <a:ea typeface="Arial" panose="020B0604020202020204" pitchFamily="34" charset="0"/>
                <a:cs typeface="Posterama"/>
              </a:rPr>
              <a:t>Développement des </a:t>
            </a:r>
            <a:r>
              <a:rPr lang="fr-FR" sz="1800" b="1" dirty="0">
                <a:effectLst/>
                <a:latin typeface="Posterama"/>
                <a:ea typeface="Arial" panose="020B0604020202020204" pitchFamily="34" charset="0"/>
                <a:cs typeface="Posterama"/>
              </a:rPr>
              <a:t>mobilités</a:t>
            </a:r>
            <a:r>
              <a:rPr lang="fr-FR" sz="1800" dirty="0">
                <a:effectLst/>
                <a:latin typeface="Posterama"/>
                <a:ea typeface="Arial" panose="020B0604020202020204" pitchFamily="34" charset="0"/>
                <a:cs typeface="Posterama"/>
              </a:rPr>
              <a:t> douces et des lignes de transports en commun </a:t>
            </a:r>
            <a:r>
              <a:rPr lang="fr-FR" dirty="0">
                <a:latin typeface="Posterama"/>
                <a:ea typeface="Arial" panose="020B0604020202020204" pitchFamily="34" charset="0"/>
                <a:cs typeface="Posterama"/>
              </a:rPr>
              <a:t>pour une meilleure connexion avec les centres urbains ;</a:t>
            </a:r>
            <a:endParaRPr lang="fr-FR" sz="1800" dirty="0">
              <a:effectLst/>
              <a:latin typeface="Posterama" panose="020B0504020200020000" pitchFamily="34" charset="0"/>
              <a:ea typeface="Arial" panose="020B0604020202020204" pitchFamily="34" charset="0"/>
              <a:cs typeface="Posterama" panose="020B0504020200020000" pitchFamily="34" charset="0"/>
            </a:endParaRPr>
          </a:p>
          <a:p>
            <a:pPr marL="342900" indent="-467995" algn="just">
              <a:lnSpc>
                <a:spcPct val="150000"/>
              </a:lnSpc>
              <a:buFont typeface="Symbol" panose="05050102010706020507" pitchFamily="18" charset="2"/>
              <a:buChar char=""/>
            </a:pPr>
            <a:r>
              <a:rPr lang="fr-FR" b="1" dirty="0">
                <a:latin typeface="Posterama"/>
                <a:ea typeface="Arial" panose="020B0604020202020204" pitchFamily="34" charset="0"/>
                <a:cs typeface="Posterama"/>
              </a:rPr>
              <a:t>Végétalisation</a:t>
            </a:r>
            <a:r>
              <a:rPr lang="fr-FR" dirty="0">
                <a:latin typeface="Posterama"/>
                <a:ea typeface="Arial" panose="020B0604020202020204" pitchFamily="34" charset="0"/>
                <a:cs typeface="Posterama"/>
              </a:rPr>
              <a:t>, renaturation et désimperméabilisation des sols ;</a:t>
            </a:r>
          </a:p>
          <a:p>
            <a:pPr marL="342900" indent="-467995" algn="just">
              <a:lnSpc>
                <a:spcPct val="150000"/>
              </a:lnSpc>
              <a:buFont typeface="Symbol" panose="05050102010706020507" pitchFamily="18" charset="2"/>
              <a:buChar char=""/>
            </a:pPr>
            <a:r>
              <a:rPr lang="fr-FR" sz="1800" dirty="0">
                <a:effectLst/>
                <a:latin typeface="Posterama"/>
                <a:ea typeface="Arial" panose="020B0604020202020204" pitchFamily="34" charset="0"/>
                <a:cs typeface="Posterama"/>
              </a:rPr>
              <a:t>Gestion durable de l’</a:t>
            </a:r>
            <a:r>
              <a:rPr lang="fr-FR" sz="1800" b="1" dirty="0">
                <a:effectLst/>
                <a:latin typeface="Posterama"/>
                <a:ea typeface="Arial" panose="020B0604020202020204" pitchFamily="34" charset="0"/>
                <a:cs typeface="Posterama"/>
              </a:rPr>
              <a:t>eau</a:t>
            </a:r>
            <a:r>
              <a:rPr lang="fr-FR" sz="1800" dirty="0">
                <a:effectLst/>
                <a:latin typeface="Posterama"/>
                <a:ea typeface="Arial" panose="020B0604020202020204" pitchFamily="34" charset="0"/>
                <a:cs typeface="Posterama"/>
              </a:rPr>
              <a:t> (sobriété des usages, collecte</a:t>
            </a:r>
            <a:r>
              <a:rPr lang="fr-FR" dirty="0">
                <a:latin typeface="Posterama"/>
                <a:ea typeface="Arial" panose="020B0604020202020204" pitchFamily="34" charset="0"/>
                <a:cs typeface="Posterama"/>
              </a:rPr>
              <a:t>,</a:t>
            </a:r>
            <a:r>
              <a:rPr lang="fr-FR" sz="1800" dirty="0">
                <a:effectLst/>
                <a:latin typeface="Posterama"/>
                <a:ea typeface="Arial" panose="020B0604020202020204" pitchFamily="34" charset="0"/>
                <a:cs typeface="Posterama"/>
              </a:rPr>
              <a:t> </a:t>
            </a:r>
            <a:r>
              <a:rPr lang="fr-FR" dirty="0">
                <a:latin typeface="Posterama"/>
                <a:ea typeface="Arial" panose="020B0604020202020204" pitchFamily="34" charset="0"/>
                <a:cs typeface="Posterama"/>
              </a:rPr>
              <a:t>gestion et réemploi du pluvial) </a:t>
            </a:r>
            <a:r>
              <a:rPr lang="fr-FR" sz="1800" dirty="0">
                <a:effectLst/>
                <a:latin typeface="Posterama"/>
                <a:ea typeface="Arial" panose="020B0604020202020204" pitchFamily="34" charset="0"/>
                <a:cs typeface="Posterama"/>
              </a:rPr>
              <a:t>;</a:t>
            </a:r>
          </a:p>
          <a:p>
            <a:pPr marL="342900" lvl="0" indent="-467995" algn="just">
              <a:lnSpc>
                <a:spcPct val="150000"/>
              </a:lnSpc>
              <a:buFont typeface="Symbol" panose="05050102010706020507" pitchFamily="18" charset="2"/>
              <a:buChar char=""/>
            </a:pPr>
            <a:r>
              <a:rPr lang="fr-FR" sz="1800" dirty="0">
                <a:effectLst/>
                <a:latin typeface="Posterama"/>
                <a:ea typeface="Arial" panose="020B0604020202020204" pitchFamily="34" charset="0"/>
                <a:cs typeface="Posterama"/>
              </a:rPr>
              <a:t>Redéfinition du </a:t>
            </a:r>
            <a:r>
              <a:rPr lang="fr-FR" sz="1800" b="1" dirty="0">
                <a:effectLst/>
                <a:latin typeface="Posterama"/>
                <a:ea typeface="Arial" panose="020B0604020202020204" pitchFamily="34" charset="0"/>
                <a:cs typeface="Posterama"/>
              </a:rPr>
              <a:t>paysage</a:t>
            </a:r>
            <a:r>
              <a:rPr lang="fr-FR" sz="1800" dirty="0">
                <a:effectLst/>
                <a:latin typeface="Posterama"/>
                <a:ea typeface="Arial" panose="020B0604020202020204" pitchFamily="34" charset="0"/>
                <a:cs typeface="Posterama"/>
              </a:rPr>
              <a:t> (publicités, éclairage, normes architecturales, végétalisation…) ;</a:t>
            </a:r>
          </a:p>
          <a:p>
            <a:pPr marL="342900" lvl="0" indent="-467995" algn="just">
              <a:lnSpc>
                <a:spcPct val="150000"/>
              </a:lnSpc>
              <a:buFont typeface="Symbol" panose="05050102010706020507" pitchFamily="18" charset="2"/>
              <a:buChar char=""/>
            </a:pPr>
            <a:r>
              <a:rPr lang="fr-FR" sz="1800" dirty="0">
                <a:effectLst/>
                <a:latin typeface="Posterama"/>
                <a:ea typeface="Arial" panose="020B0604020202020204" pitchFamily="34" charset="0"/>
                <a:cs typeface="Posterama"/>
              </a:rPr>
              <a:t>Mise en place de démarches d’</a:t>
            </a:r>
            <a:r>
              <a:rPr lang="fr-FR" sz="1800" b="1" dirty="0">
                <a:effectLst/>
                <a:latin typeface="Posterama"/>
                <a:ea typeface="Arial" panose="020B0604020202020204" pitchFamily="34" charset="0"/>
                <a:cs typeface="Posterama"/>
              </a:rPr>
              <a:t>économie circulaire</a:t>
            </a:r>
            <a:r>
              <a:rPr lang="fr-FR" sz="1800" dirty="0">
                <a:effectLst/>
                <a:latin typeface="Posterama"/>
                <a:ea typeface="Arial" panose="020B0604020202020204" pitchFamily="34" charset="0"/>
                <a:cs typeface="Posterama"/>
              </a:rPr>
              <a:t>.</a:t>
            </a:r>
          </a:p>
        </p:txBody>
      </p:sp>
      <p:pic>
        <p:nvPicPr>
          <p:cNvPr id="5" name="Image 4">
            <a:extLst>
              <a:ext uri="{FF2B5EF4-FFF2-40B4-BE49-F238E27FC236}">
                <a16:creationId xmlns:a16="http://schemas.microsoft.com/office/drawing/2014/main" id="{7EE57D9C-2AB6-C057-AC2F-91506970E090}"/>
              </a:ext>
            </a:extLst>
          </p:cNvPr>
          <p:cNvPicPr>
            <a:picLocks noChangeAspect="1"/>
          </p:cNvPicPr>
          <p:nvPr/>
        </p:nvPicPr>
        <p:blipFill>
          <a:blip r:embed="rId5"/>
          <a:stretch>
            <a:fillRect/>
          </a:stretch>
        </p:blipFill>
        <p:spPr>
          <a:xfrm>
            <a:off x="10421253" y="5252522"/>
            <a:ext cx="1697679" cy="1219840"/>
          </a:xfrm>
          <a:prstGeom prst="rect">
            <a:avLst/>
          </a:prstGeom>
        </p:spPr>
      </p:pic>
      <p:pic>
        <p:nvPicPr>
          <p:cNvPr id="12" name="Image 11">
            <a:extLst>
              <a:ext uri="{FF2B5EF4-FFF2-40B4-BE49-F238E27FC236}">
                <a16:creationId xmlns:a16="http://schemas.microsoft.com/office/drawing/2014/main" id="{743BA65A-E61A-3FAD-27C9-1C9110827BE1}"/>
              </a:ext>
            </a:extLst>
          </p:cNvPr>
          <p:cNvPicPr>
            <a:picLocks noChangeAspect="1"/>
          </p:cNvPicPr>
          <p:nvPr/>
        </p:nvPicPr>
        <p:blipFill>
          <a:blip r:embed="rId6"/>
          <a:stretch>
            <a:fillRect/>
          </a:stretch>
        </p:blipFill>
        <p:spPr>
          <a:xfrm>
            <a:off x="10549944" y="1716012"/>
            <a:ext cx="1575649" cy="882628"/>
          </a:xfrm>
          <a:prstGeom prst="rect">
            <a:avLst/>
          </a:prstGeom>
        </p:spPr>
      </p:pic>
    </p:spTree>
    <p:extLst>
      <p:ext uri="{BB962C8B-B14F-4D97-AF65-F5344CB8AC3E}">
        <p14:creationId xmlns:p14="http://schemas.microsoft.com/office/powerpoint/2010/main" val="2047998423"/>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0D115D01-3561-1661-8308-BB78942FE998}"/>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0B5ADCDF-4242-81B1-3292-DE5C708FED0C}"/>
              </a:ext>
            </a:extLst>
          </p:cNvPr>
          <p:cNvPicPr>
            <a:picLocks noChangeAspect="1"/>
          </p:cNvPicPr>
          <p:nvPr/>
        </p:nvPicPr>
        <p:blipFill>
          <a:blip r:embed="rId4"/>
          <a:stretch>
            <a:fillRect/>
          </a:stretch>
        </p:blipFill>
        <p:spPr>
          <a:xfrm>
            <a:off x="10304792" y="163629"/>
            <a:ext cx="1572904" cy="873836"/>
          </a:xfrm>
          <a:prstGeom prst="rect">
            <a:avLst/>
          </a:prstGeom>
        </p:spPr>
      </p:pic>
      <p:sp>
        <p:nvSpPr>
          <p:cNvPr id="3" name="ZoneTexte 2">
            <a:extLst>
              <a:ext uri="{FF2B5EF4-FFF2-40B4-BE49-F238E27FC236}">
                <a16:creationId xmlns:a16="http://schemas.microsoft.com/office/drawing/2014/main" id="{0644115D-2B9F-A1E7-9676-38297A17EC2A}"/>
              </a:ext>
            </a:extLst>
          </p:cNvPr>
          <p:cNvSpPr txBox="1"/>
          <p:nvPr/>
        </p:nvSpPr>
        <p:spPr>
          <a:xfrm>
            <a:off x="204107" y="1677720"/>
            <a:ext cx="10787544" cy="4660187"/>
          </a:xfrm>
          <a:prstGeom prst="rect">
            <a:avLst/>
          </a:prstGeom>
          <a:noFill/>
        </p:spPr>
        <p:txBody>
          <a:bodyPr wrap="square" lIns="91440" tIns="45720" rIns="91440" bIns="45720" anchor="t">
            <a:spAutoFit/>
          </a:bodyPr>
          <a:lstStyle/>
          <a:p>
            <a:pPr>
              <a:lnSpc>
                <a:spcPct val="150000"/>
              </a:lnSpc>
            </a:pPr>
            <a:r>
              <a:rPr lang="fr-FR" sz="2000" b="1">
                <a:effectLst/>
                <a:latin typeface="Posterama"/>
                <a:ea typeface="Arial" panose="020B0604020202020204" pitchFamily="34" charset="0"/>
                <a:cs typeface="Posterama"/>
              </a:rPr>
              <a:t> </a:t>
            </a:r>
            <a:r>
              <a:rPr lang="fr-FR" sz="2000">
                <a:effectLst/>
                <a:latin typeface="Posterama"/>
                <a:ea typeface="Arial" panose="020B0604020202020204" pitchFamily="34" charset="0"/>
                <a:cs typeface="Posterama"/>
              </a:rPr>
              <a:t>1/ </a:t>
            </a:r>
            <a:r>
              <a:rPr lang="fr-FR" sz="2000" b="1">
                <a:latin typeface="Posterama"/>
                <a:ea typeface="Arial" panose="020B0604020202020204" pitchFamily="34" charset="0"/>
                <a:cs typeface="Posterama"/>
              </a:rPr>
              <a:t>S’interroger</a:t>
            </a:r>
            <a:r>
              <a:rPr lang="fr-FR" sz="2000" b="1">
                <a:effectLst/>
                <a:latin typeface="Posterama"/>
                <a:ea typeface="Arial" panose="020B0604020202020204" pitchFamily="34" charset="0"/>
                <a:cs typeface="Posterama"/>
              </a:rPr>
              <a:t> prioritairement sur l’avenir de la zone commerciale à long terme</a:t>
            </a:r>
            <a:r>
              <a:rPr lang="fr-FR" sz="2000">
                <a:effectLst/>
                <a:latin typeface="Posterama"/>
                <a:ea typeface="Arial" panose="020B0604020202020204" pitchFamily="34" charset="0"/>
                <a:cs typeface="Posterama"/>
              </a:rPr>
              <a:t>, et </a:t>
            </a:r>
            <a:r>
              <a:rPr lang="fr-FR" sz="2000">
                <a:latin typeface="Posterama"/>
                <a:ea typeface="Arial" panose="020B0604020202020204" pitchFamily="34" charset="0"/>
                <a:cs typeface="Posterama"/>
              </a:rPr>
              <a:t>anticiper sa mutation</a:t>
            </a:r>
            <a:r>
              <a:rPr lang="fr-FR" sz="2000">
                <a:effectLst/>
                <a:latin typeface="Posterama"/>
                <a:ea typeface="Arial" panose="020B0604020202020204" pitchFamily="34" charset="0"/>
                <a:cs typeface="Posterama"/>
              </a:rPr>
              <a:t>.</a:t>
            </a:r>
            <a:endParaRPr lang="fr-FR" sz="2000">
              <a:latin typeface="Posterama"/>
              <a:ea typeface="Arial" panose="020B0604020202020204" pitchFamily="34" charset="0"/>
              <a:cs typeface="Posterama"/>
            </a:endParaRPr>
          </a:p>
          <a:p>
            <a:pPr algn="just">
              <a:lnSpc>
                <a:spcPct val="150000"/>
              </a:lnSpc>
            </a:pPr>
            <a:r>
              <a:rPr lang="fr-FR" sz="2000">
                <a:effectLst/>
                <a:latin typeface="Posterama"/>
                <a:ea typeface="Arial" panose="020B0604020202020204" pitchFamily="34" charset="0"/>
                <a:cs typeface="Posterama"/>
              </a:rPr>
              <a:t>2/ Engager une réflexion prospective </a:t>
            </a:r>
            <a:r>
              <a:rPr lang="fr-FR" sz="2000" b="1">
                <a:effectLst/>
                <a:latin typeface="Posterama"/>
                <a:ea typeface="Arial" panose="020B0604020202020204" pitchFamily="34" charset="0"/>
                <a:cs typeface="Posterama"/>
              </a:rPr>
              <a:t>sur </a:t>
            </a:r>
            <a:r>
              <a:rPr lang="fr-FR" sz="2000" b="1">
                <a:latin typeface="Posterama"/>
                <a:ea typeface="Arial" panose="020B0604020202020204" pitchFamily="34" charset="0"/>
                <a:cs typeface="Posterama"/>
              </a:rPr>
              <a:t>les </a:t>
            </a:r>
            <a:r>
              <a:rPr lang="fr-FR" sz="2000" b="1">
                <a:effectLst/>
                <a:latin typeface="Posterama"/>
                <a:ea typeface="Arial" panose="020B0604020202020204" pitchFamily="34" charset="0"/>
                <a:cs typeface="Posterama"/>
              </a:rPr>
              <a:t>équipements</a:t>
            </a:r>
            <a:r>
              <a:rPr lang="fr-FR" sz="2000">
                <a:effectLst/>
                <a:latin typeface="Posterama"/>
                <a:ea typeface="Arial" panose="020B0604020202020204" pitchFamily="34" charset="0"/>
                <a:cs typeface="Posterama"/>
              </a:rPr>
              <a:t> </a:t>
            </a:r>
            <a:r>
              <a:rPr lang="fr-FR" sz="2000">
                <a:latin typeface="Posterama"/>
                <a:ea typeface="Arial" panose="020B0604020202020204" pitchFamily="34" charset="0"/>
                <a:cs typeface="Posterama"/>
              </a:rPr>
              <a:t>et</a:t>
            </a:r>
            <a:r>
              <a:rPr lang="fr-FR" sz="2000">
                <a:effectLst/>
                <a:latin typeface="Posterama"/>
                <a:ea typeface="Arial" panose="020B0604020202020204" pitchFamily="34" charset="0"/>
                <a:cs typeface="Posterama"/>
              </a:rPr>
              <a:t> </a:t>
            </a:r>
            <a:r>
              <a:rPr lang="fr-FR" sz="2000">
                <a:latin typeface="Posterama"/>
                <a:ea typeface="Arial" panose="020B0604020202020204" pitchFamily="34" charset="0"/>
                <a:cs typeface="Posterama"/>
              </a:rPr>
              <a:t>les besoins</a:t>
            </a:r>
            <a:r>
              <a:rPr lang="fr-FR" sz="2000">
                <a:effectLst/>
                <a:latin typeface="Posterama"/>
                <a:ea typeface="Arial" panose="020B0604020202020204" pitchFamily="34" charset="0"/>
                <a:cs typeface="Posterama"/>
              </a:rPr>
              <a:t> </a:t>
            </a:r>
            <a:r>
              <a:rPr lang="fr-FR" sz="2000">
                <a:latin typeface="Posterama"/>
                <a:ea typeface="Arial" panose="020B0604020202020204" pitchFamily="34" charset="0"/>
                <a:cs typeface="Posterama"/>
              </a:rPr>
              <a:t>du territoire constatés</a:t>
            </a:r>
            <a:r>
              <a:rPr lang="fr-FR" sz="2000">
                <a:effectLst/>
                <a:latin typeface="Posterama"/>
                <a:ea typeface="Arial" panose="020B0604020202020204" pitchFamily="34" charset="0"/>
                <a:cs typeface="Posterama"/>
              </a:rPr>
              <a:t> et à venir</a:t>
            </a:r>
            <a:r>
              <a:rPr lang="fr-FR" sz="2000">
                <a:latin typeface="Posterama"/>
                <a:ea typeface="Arial" panose="020B0604020202020204" pitchFamily="34" charset="0"/>
                <a:cs typeface="Posterama"/>
              </a:rPr>
              <a:t> en favorisant la mixité des fonctions. </a:t>
            </a:r>
          </a:p>
          <a:p>
            <a:pPr algn="just">
              <a:lnSpc>
                <a:spcPct val="150000"/>
              </a:lnSpc>
            </a:pPr>
            <a:r>
              <a:rPr lang="fr-FR" sz="2000"/>
              <a:t>3/  Prendre en compte les documents d’urbanisme et de planification ou, si nécessaire, proposer une mutation de ces documents.</a:t>
            </a:r>
            <a:endParaRPr lang="fr-FR" sz="2000" strike="sngStrike">
              <a:effectLst/>
              <a:latin typeface="Posterama"/>
              <a:ea typeface="Arial" panose="020B0604020202020204" pitchFamily="34" charset="0"/>
              <a:cs typeface="Posterama"/>
            </a:endParaRPr>
          </a:p>
          <a:p>
            <a:pPr algn="just">
              <a:lnSpc>
                <a:spcPct val="150000"/>
              </a:lnSpc>
              <a:buNone/>
            </a:pPr>
            <a:r>
              <a:rPr lang="fr-FR" sz="2000">
                <a:effectLst/>
                <a:latin typeface="Posterama"/>
                <a:ea typeface="Arial" panose="020B0604020202020204" pitchFamily="34" charset="0"/>
                <a:cs typeface="Posterama"/>
              </a:rPr>
              <a:t>4/ Être </a:t>
            </a:r>
            <a:r>
              <a:rPr lang="fr-FR" sz="2000" b="1">
                <a:effectLst/>
                <a:latin typeface="Posterama"/>
                <a:ea typeface="Arial" panose="020B0604020202020204" pitchFamily="34" charset="0"/>
                <a:cs typeface="Posterama"/>
              </a:rPr>
              <a:t>complémentarité avec les opérations de revitalisation des centres urbains</a:t>
            </a:r>
            <a:r>
              <a:rPr lang="fr-FR" sz="2000">
                <a:effectLst/>
                <a:latin typeface="Posterama"/>
                <a:ea typeface="Arial" panose="020B0604020202020204" pitchFamily="34" charset="0"/>
                <a:cs typeface="Posterama"/>
              </a:rPr>
              <a:t> déjà existantes (ORT, Action Cœur de Ville, Petites Villes de Demain…).</a:t>
            </a:r>
            <a:endParaRPr lang="fr-FR" sz="2000">
              <a:latin typeface="Posterama"/>
              <a:ea typeface="Arial" panose="020B0604020202020204" pitchFamily="34" charset="0"/>
              <a:cs typeface="Posterama"/>
            </a:endParaRPr>
          </a:p>
          <a:p>
            <a:pPr>
              <a:lnSpc>
                <a:spcPct val="150000"/>
              </a:lnSpc>
            </a:pPr>
            <a:r>
              <a:rPr lang="fr-FR" sz="2000">
                <a:latin typeface="Posterama"/>
                <a:ea typeface="Arial" panose="020B0604020202020204" pitchFamily="34" charset="0"/>
                <a:cs typeface="Posterama"/>
              </a:rPr>
              <a:t>5</a:t>
            </a:r>
            <a:r>
              <a:rPr lang="fr-FR" sz="2000">
                <a:effectLst/>
                <a:latin typeface="Posterama"/>
                <a:ea typeface="Arial" panose="020B0604020202020204" pitchFamily="34" charset="0"/>
                <a:cs typeface="Posterama"/>
              </a:rPr>
              <a:t>/ Mener un travail de </a:t>
            </a:r>
            <a:r>
              <a:rPr lang="fr-FR" sz="2000" b="1">
                <a:effectLst/>
                <a:latin typeface="Posterama"/>
                <a:ea typeface="Arial" panose="020B0604020202020204" pitchFamily="34" charset="0"/>
                <a:cs typeface="Posterama"/>
              </a:rPr>
              <a:t>concertation avec les usagers</a:t>
            </a:r>
            <a:r>
              <a:rPr lang="fr-FR" sz="2000" b="1">
                <a:latin typeface="Posterama"/>
                <a:ea typeface="Arial" panose="020B0604020202020204" pitchFamily="34" charset="0"/>
                <a:cs typeface="Posterama"/>
              </a:rPr>
              <a:t>, les acteurs économiques et l'ensemble des partenaires. </a:t>
            </a:r>
            <a:endParaRPr lang="fr-FR" sz="2000" b="1">
              <a:latin typeface="Posterama"/>
              <a:cs typeface="Posterama"/>
            </a:endParaRPr>
          </a:p>
        </p:txBody>
      </p:sp>
      <p:sp>
        <p:nvSpPr>
          <p:cNvPr id="7" name="ZoneTexte 6">
            <a:extLst>
              <a:ext uri="{FF2B5EF4-FFF2-40B4-BE49-F238E27FC236}">
                <a16:creationId xmlns:a16="http://schemas.microsoft.com/office/drawing/2014/main" id="{4EA2AB09-9E78-6FAC-E6B3-1ABFB9428ED4}"/>
              </a:ext>
            </a:extLst>
          </p:cNvPr>
          <p:cNvSpPr txBox="1"/>
          <p:nvPr/>
        </p:nvSpPr>
        <p:spPr>
          <a:xfrm>
            <a:off x="2990" y="42858"/>
            <a:ext cx="10556580" cy="1305165"/>
          </a:xfrm>
          <a:prstGeom prst="rect">
            <a:avLst/>
          </a:prstGeom>
          <a:noFill/>
        </p:spPr>
        <p:txBody>
          <a:bodyPr wrap="square" lIns="91440" tIns="45720" rIns="91440" bIns="45720" anchor="t">
            <a:spAutoFit/>
          </a:bodyPr>
          <a:lstStyle/>
          <a:p>
            <a:pPr algn="ctr">
              <a:lnSpc>
                <a:spcPct val="150000"/>
              </a:lnSpc>
            </a:pPr>
            <a:r>
              <a:rPr lang="fr-FR" sz="2800" b="1" i="1">
                <a:solidFill>
                  <a:schemeClr val="tx2"/>
                </a:solidFill>
                <a:effectLst/>
                <a:latin typeface="Arial"/>
                <a:ea typeface="Arial" panose="020B0604020202020204" pitchFamily="34" charset="0"/>
                <a:cs typeface="Arial"/>
              </a:rPr>
              <a:t>Quels sont les attendus </a:t>
            </a:r>
            <a:r>
              <a:rPr lang="fr-FR" sz="2800" b="1" i="1">
                <a:solidFill>
                  <a:schemeClr val="tx2"/>
                </a:solidFill>
                <a:latin typeface="Arial"/>
                <a:ea typeface="Arial" panose="020B0604020202020204" pitchFamily="34" charset="0"/>
                <a:cs typeface="Arial"/>
              </a:rPr>
              <a:t>méthodologiques de</a:t>
            </a:r>
            <a:r>
              <a:rPr lang="fr-FR" sz="2800" b="1" i="1">
                <a:solidFill>
                  <a:schemeClr val="tx2"/>
                </a:solidFill>
                <a:effectLst/>
                <a:latin typeface="Arial"/>
                <a:ea typeface="Arial" panose="020B0604020202020204" pitchFamily="34" charset="0"/>
                <a:cs typeface="Arial"/>
              </a:rPr>
              <a:t> la Région</a:t>
            </a:r>
            <a:r>
              <a:rPr lang="fr-FR" sz="2800" b="1" i="1">
                <a:solidFill>
                  <a:schemeClr val="tx2"/>
                </a:solidFill>
                <a:latin typeface="Arial"/>
                <a:ea typeface="Arial" panose="020B0604020202020204" pitchFamily="34" charset="0"/>
                <a:cs typeface="Arial"/>
              </a:rPr>
              <a:t> dans cet accompagnement </a:t>
            </a:r>
            <a:r>
              <a:rPr lang="fr-FR" sz="2800" b="1" i="1">
                <a:solidFill>
                  <a:schemeClr val="tx2"/>
                </a:solidFill>
                <a:effectLst/>
                <a:latin typeface="Arial"/>
                <a:ea typeface="Arial" panose="020B0604020202020204" pitchFamily="34" charset="0"/>
                <a:cs typeface="Arial"/>
              </a:rPr>
              <a:t>? </a:t>
            </a:r>
          </a:p>
        </p:txBody>
      </p:sp>
      <p:cxnSp>
        <p:nvCxnSpPr>
          <p:cNvPr id="8" name="Connecteur droit 7">
            <a:extLst>
              <a:ext uri="{FF2B5EF4-FFF2-40B4-BE49-F238E27FC236}">
                <a16:creationId xmlns:a16="http://schemas.microsoft.com/office/drawing/2014/main" id="{AF21F32C-80FC-DADB-43FD-BD68B296CCC8}"/>
              </a:ext>
            </a:extLst>
          </p:cNvPr>
          <p:cNvCxnSpPr>
            <a:cxnSpLocks/>
          </p:cNvCxnSpPr>
          <p:nvPr/>
        </p:nvCxnSpPr>
        <p:spPr>
          <a:xfrm flipV="1">
            <a:off x="596766" y="1443838"/>
            <a:ext cx="11069053" cy="19202"/>
          </a:xfrm>
          <a:prstGeom prst="line">
            <a:avLst/>
          </a:prstGeom>
        </p:spPr>
        <p:style>
          <a:lnRef idx="2">
            <a:schemeClr val="accent1"/>
          </a:lnRef>
          <a:fillRef idx="0">
            <a:schemeClr val="accent1"/>
          </a:fillRef>
          <a:effectRef idx="1">
            <a:schemeClr val="accent1"/>
          </a:effectRef>
          <a:fontRef idx="minor">
            <a:schemeClr val="tx1"/>
          </a:fontRef>
        </p:style>
      </p:cxnSp>
      <p:pic>
        <p:nvPicPr>
          <p:cNvPr id="9" name="Image 8">
            <a:extLst>
              <a:ext uri="{FF2B5EF4-FFF2-40B4-BE49-F238E27FC236}">
                <a16:creationId xmlns:a16="http://schemas.microsoft.com/office/drawing/2014/main" id="{7676A165-94BF-1506-6213-C6861AC3C849}"/>
              </a:ext>
            </a:extLst>
          </p:cNvPr>
          <p:cNvPicPr>
            <a:picLocks noChangeAspect="1"/>
          </p:cNvPicPr>
          <p:nvPr/>
        </p:nvPicPr>
        <p:blipFill>
          <a:blip r:embed="rId5"/>
          <a:stretch>
            <a:fillRect/>
          </a:stretch>
        </p:blipFill>
        <p:spPr>
          <a:xfrm>
            <a:off x="11091244" y="3235390"/>
            <a:ext cx="1047428" cy="700825"/>
          </a:xfrm>
          <a:prstGeom prst="rect">
            <a:avLst/>
          </a:prstGeom>
        </p:spPr>
      </p:pic>
      <p:pic>
        <p:nvPicPr>
          <p:cNvPr id="10" name="Image 9">
            <a:extLst>
              <a:ext uri="{FF2B5EF4-FFF2-40B4-BE49-F238E27FC236}">
                <a16:creationId xmlns:a16="http://schemas.microsoft.com/office/drawing/2014/main" id="{D97C0360-D0D0-72CD-D7B2-8CFCF3FED172}"/>
              </a:ext>
            </a:extLst>
          </p:cNvPr>
          <p:cNvPicPr>
            <a:picLocks noChangeAspect="1"/>
          </p:cNvPicPr>
          <p:nvPr/>
        </p:nvPicPr>
        <p:blipFill>
          <a:blip r:embed="rId6"/>
          <a:stretch>
            <a:fillRect/>
          </a:stretch>
        </p:blipFill>
        <p:spPr>
          <a:xfrm>
            <a:off x="9601582" y="5936237"/>
            <a:ext cx="2436443" cy="807972"/>
          </a:xfrm>
          <a:prstGeom prst="rect">
            <a:avLst/>
          </a:prstGeom>
        </p:spPr>
      </p:pic>
      <p:pic>
        <p:nvPicPr>
          <p:cNvPr id="11" name="Image 10">
            <a:extLst>
              <a:ext uri="{FF2B5EF4-FFF2-40B4-BE49-F238E27FC236}">
                <a16:creationId xmlns:a16="http://schemas.microsoft.com/office/drawing/2014/main" id="{89BFB54D-3D1F-8B41-8C35-28C0906E4A1D}"/>
              </a:ext>
            </a:extLst>
          </p:cNvPr>
          <p:cNvPicPr>
            <a:picLocks noChangeAspect="1"/>
          </p:cNvPicPr>
          <p:nvPr/>
        </p:nvPicPr>
        <p:blipFill>
          <a:blip r:embed="rId7"/>
          <a:stretch>
            <a:fillRect/>
          </a:stretch>
        </p:blipFill>
        <p:spPr>
          <a:xfrm>
            <a:off x="10877392" y="1711771"/>
            <a:ext cx="1160633" cy="873836"/>
          </a:xfrm>
          <a:prstGeom prst="rect">
            <a:avLst/>
          </a:prstGeom>
        </p:spPr>
      </p:pic>
    </p:spTree>
    <p:extLst>
      <p:ext uri="{BB962C8B-B14F-4D97-AF65-F5344CB8AC3E}">
        <p14:creationId xmlns:p14="http://schemas.microsoft.com/office/powerpoint/2010/main" val="265869417"/>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F1C66D8F-6ACC-6F07-93AF-1FE9CF207E9E}"/>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DB33FE4B-D755-7246-52EF-AF2DA97FC3C3}"/>
              </a:ext>
            </a:extLst>
          </p:cNvPr>
          <p:cNvPicPr>
            <a:picLocks noChangeAspect="1"/>
          </p:cNvPicPr>
          <p:nvPr/>
        </p:nvPicPr>
        <p:blipFill>
          <a:blip r:embed="rId3"/>
          <a:stretch>
            <a:fillRect/>
          </a:stretch>
        </p:blipFill>
        <p:spPr>
          <a:xfrm>
            <a:off x="10619096" y="68484"/>
            <a:ext cx="1572904" cy="873836"/>
          </a:xfrm>
          <a:prstGeom prst="rect">
            <a:avLst/>
          </a:prstGeom>
        </p:spPr>
      </p:pic>
      <p:sp>
        <p:nvSpPr>
          <p:cNvPr id="7" name="ZoneTexte 6">
            <a:extLst>
              <a:ext uri="{FF2B5EF4-FFF2-40B4-BE49-F238E27FC236}">
                <a16:creationId xmlns:a16="http://schemas.microsoft.com/office/drawing/2014/main" id="{F433BE7E-F012-30C9-74C5-EF68DB4A8A8F}"/>
              </a:ext>
            </a:extLst>
          </p:cNvPr>
          <p:cNvSpPr txBox="1"/>
          <p:nvPr/>
        </p:nvSpPr>
        <p:spPr>
          <a:xfrm>
            <a:off x="0" y="102997"/>
            <a:ext cx="10501162" cy="658835"/>
          </a:xfrm>
          <a:prstGeom prst="rect">
            <a:avLst/>
          </a:prstGeom>
          <a:noFill/>
        </p:spPr>
        <p:txBody>
          <a:bodyPr wrap="square">
            <a:spAutoFit/>
          </a:bodyPr>
          <a:lstStyle/>
          <a:p>
            <a:pPr algn="ctr">
              <a:lnSpc>
                <a:spcPct val="150000"/>
              </a:lnSpc>
              <a:buNone/>
            </a:pPr>
            <a:r>
              <a:rPr lang="fr-FR" sz="2800" b="1" i="1">
                <a:solidFill>
                  <a:schemeClr val="tx2"/>
                </a:solidFill>
                <a:effectLst/>
                <a:latin typeface="Arial" panose="020B0604020202020204" pitchFamily="34" charset="0"/>
                <a:ea typeface="Arial" panose="020B0604020202020204" pitchFamily="34" charset="0"/>
              </a:rPr>
              <a:t>Quelles sont les aides mobilisables ? </a:t>
            </a:r>
          </a:p>
        </p:txBody>
      </p:sp>
      <p:cxnSp>
        <p:nvCxnSpPr>
          <p:cNvPr id="8" name="Connecteur droit 7">
            <a:extLst>
              <a:ext uri="{FF2B5EF4-FFF2-40B4-BE49-F238E27FC236}">
                <a16:creationId xmlns:a16="http://schemas.microsoft.com/office/drawing/2014/main" id="{B44E7CA8-56FC-6C3D-33D2-A080E845BA30}"/>
              </a:ext>
            </a:extLst>
          </p:cNvPr>
          <p:cNvCxnSpPr>
            <a:cxnSpLocks/>
          </p:cNvCxnSpPr>
          <p:nvPr/>
        </p:nvCxnSpPr>
        <p:spPr>
          <a:xfrm flipV="1">
            <a:off x="561473" y="1027864"/>
            <a:ext cx="11069053" cy="19202"/>
          </a:xfrm>
          <a:prstGeom prst="line">
            <a:avLst/>
          </a:prstGeom>
        </p:spPr>
        <p:style>
          <a:lnRef idx="2">
            <a:schemeClr val="accent1"/>
          </a:lnRef>
          <a:fillRef idx="0">
            <a:schemeClr val="accent1"/>
          </a:fillRef>
          <a:effectRef idx="1">
            <a:schemeClr val="accent1"/>
          </a:effectRef>
          <a:fontRef idx="minor">
            <a:schemeClr val="tx1"/>
          </a:fontRef>
        </p:style>
      </p:cxnSp>
      <p:sp>
        <p:nvSpPr>
          <p:cNvPr id="3" name="ZoneTexte 2">
            <a:extLst>
              <a:ext uri="{FF2B5EF4-FFF2-40B4-BE49-F238E27FC236}">
                <a16:creationId xmlns:a16="http://schemas.microsoft.com/office/drawing/2014/main" id="{90DADDBF-98F8-E633-EC1E-B7B9D58A4146}"/>
              </a:ext>
            </a:extLst>
          </p:cNvPr>
          <p:cNvSpPr txBox="1"/>
          <p:nvPr/>
        </p:nvSpPr>
        <p:spPr>
          <a:xfrm>
            <a:off x="2590332" y="2548910"/>
            <a:ext cx="9227138" cy="1486241"/>
          </a:xfrm>
          <a:prstGeom prst="rect">
            <a:avLst/>
          </a:prstGeom>
          <a:noFill/>
        </p:spPr>
        <p:txBody>
          <a:bodyPr wrap="square">
            <a:spAutoFit/>
          </a:bodyPr>
          <a:lstStyle/>
          <a:p>
            <a:pPr>
              <a:lnSpc>
                <a:spcPct val="115000"/>
              </a:lnSpc>
              <a:buNone/>
            </a:pPr>
            <a:r>
              <a:rPr lang="fr-FR" sz="2000" b="1">
                <a:effectLst/>
                <a:latin typeface="Posterama" panose="020B0504020200020000" pitchFamily="34" charset="0"/>
                <a:ea typeface="Arial" panose="020B0604020202020204" pitchFamily="34" charset="0"/>
                <a:cs typeface="Posterama" panose="020B0504020200020000" pitchFamily="34" charset="0"/>
              </a:rPr>
              <a:t> </a:t>
            </a:r>
            <a:r>
              <a:rPr lang="fr-FR" sz="2000">
                <a:effectLst/>
                <a:latin typeface="Posterama" panose="020B0504020200020000" pitchFamily="34" charset="0"/>
                <a:ea typeface="Arial" panose="020B0604020202020204" pitchFamily="34" charset="0"/>
                <a:cs typeface="Posterama" panose="020B0504020200020000" pitchFamily="34" charset="0"/>
              </a:rPr>
              <a:t> </a:t>
            </a:r>
          </a:p>
          <a:p>
            <a:pPr algn="just">
              <a:lnSpc>
                <a:spcPct val="115000"/>
              </a:lnSpc>
              <a:buNone/>
            </a:pPr>
            <a:r>
              <a:rPr lang="fr-FR" sz="2000">
                <a:effectLst/>
                <a:latin typeface="Posterama" panose="020B0504020200020000" pitchFamily="34" charset="0"/>
                <a:ea typeface="Arial" panose="020B0604020202020204" pitchFamily="34" charset="0"/>
                <a:cs typeface="Posterama" panose="020B0504020200020000" pitchFamily="34" charset="0"/>
              </a:rPr>
              <a:t>Le taux d’intervention de la Région est fixé </a:t>
            </a:r>
            <a:r>
              <a:rPr lang="fr-FR" sz="2000" b="1">
                <a:effectLst/>
                <a:latin typeface="Posterama" panose="020B0504020200020000" pitchFamily="34" charset="0"/>
                <a:ea typeface="Arial" panose="020B0604020202020204" pitchFamily="34" charset="0"/>
                <a:cs typeface="Posterama" panose="020B0504020200020000" pitchFamily="34" charset="0"/>
              </a:rPr>
              <a:t>entre 50% et 70% du montant subventionnable HT</a:t>
            </a:r>
            <a:r>
              <a:rPr lang="fr-FR" sz="2000">
                <a:effectLst/>
                <a:latin typeface="Posterama" panose="020B0504020200020000" pitchFamily="34" charset="0"/>
                <a:ea typeface="Arial" panose="020B0604020202020204" pitchFamily="34" charset="0"/>
                <a:cs typeface="Posterama" panose="020B0504020200020000" pitchFamily="34" charset="0"/>
              </a:rPr>
              <a:t> dans une limite de 100 000 euros par projet. </a:t>
            </a:r>
          </a:p>
          <a:p>
            <a:pPr algn="just">
              <a:lnSpc>
                <a:spcPct val="115000"/>
              </a:lnSpc>
              <a:buNone/>
            </a:pPr>
            <a:endParaRPr lang="fr-FR" sz="2000">
              <a:latin typeface="Posterama" panose="020B0504020200020000" pitchFamily="34" charset="0"/>
              <a:ea typeface="Arial" panose="020B0604020202020204" pitchFamily="34" charset="0"/>
              <a:cs typeface="Posterama" panose="020B0504020200020000" pitchFamily="34" charset="0"/>
            </a:endParaRPr>
          </a:p>
        </p:txBody>
      </p:sp>
      <p:pic>
        <p:nvPicPr>
          <p:cNvPr id="6" name="Image 5">
            <a:extLst>
              <a:ext uri="{FF2B5EF4-FFF2-40B4-BE49-F238E27FC236}">
                <a16:creationId xmlns:a16="http://schemas.microsoft.com/office/drawing/2014/main" id="{52EC8F46-FEC4-28B9-32E0-FEC14B5D0F83}"/>
              </a:ext>
            </a:extLst>
          </p:cNvPr>
          <p:cNvPicPr>
            <a:picLocks noChangeAspect="1"/>
          </p:cNvPicPr>
          <p:nvPr/>
        </p:nvPicPr>
        <p:blipFill>
          <a:blip r:embed="rId4"/>
          <a:stretch>
            <a:fillRect/>
          </a:stretch>
        </p:blipFill>
        <p:spPr>
          <a:xfrm>
            <a:off x="113674" y="3142807"/>
            <a:ext cx="2279819" cy="1483486"/>
          </a:xfrm>
          <a:prstGeom prst="rect">
            <a:avLst/>
          </a:prstGeom>
        </p:spPr>
      </p:pic>
      <p:sp>
        <p:nvSpPr>
          <p:cNvPr id="10" name="ZoneTexte 9">
            <a:extLst>
              <a:ext uri="{FF2B5EF4-FFF2-40B4-BE49-F238E27FC236}">
                <a16:creationId xmlns:a16="http://schemas.microsoft.com/office/drawing/2014/main" id="{F57E0370-44A6-23D4-CC8D-68F5F1D18148}"/>
              </a:ext>
            </a:extLst>
          </p:cNvPr>
          <p:cNvSpPr txBox="1"/>
          <p:nvPr/>
        </p:nvSpPr>
        <p:spPr>
          <a:xfrm>
            <a:off x="561473" y="1289978"/>
            <a:ext cx="11238818" cy="1273875"/>
          </a:xfrm>
          <a:prstGeom prst="rect">
            <a:avLst/>
          </a:prstGeom>
          <a:noFill/>
        </p:spPr>
        <p:txBody>
          <a:bodyPr wrap="square" lIns="91440" tIns="45720" rIns="91440" bIns="45720" anchor="t">
            <a:spAutoFit/>
          </a:bodyPr>
          <a:lstStyle/>
          <a:p>
            <a:pPr algn="just">
              <a:lnSpc>
                <a:spcPct val="115000"/>
              </a:lnSpc>
              <a:buNone/>
            </a:pPr>
            <a:r>
              <a:rPr lang="fr-FR" sz="2000">
                <a:effectLst/>
                <a:latin typeface="Posterama" panose="020B0504020200020000" pitchFamily="34" charset="0"/>
                <a:ea typeface="Arial" panose="020B0604020202020204" pitchFamily="34" charset="0"/>
                <a:cs typeface="Posterama" panose="020B0504020200020000" pitchFamily="34" charset="0"/>
              </a:rPr>
              <a:t>Les candidats retenus bénéficient d’une </a:t>
            </a:r>
            <a:r>
              <a:rPr lang="fr-FR" sz="2000" b="1">
                <a:effectLst/>
                <a:latin typeface="Posterama" panose="020B0504020200020000" pitchFamily="34" charset="0"/>
                <a:ea typeface="Arial" panose="020B0604020202020204" pitchFamily="34" charset="0"/>
                <a:cs typeface="Posterama" panose="020B0504020200020000" pitchFamily="34" charset="0"/>
              </a:rPr>
              <a:t>aide financière aux études stratégiques</a:t>
            </a:r>
            <a:r>
              <a:rPr lang="fr-FR" sz="2000">
                <a:effectLst/>
                <a:latin typeface="Posterama" panose="020B0504020200020000" pitchFamily="34" charset="0"/>
                <a:ea typeface="Arial" panose="020B0604020202020204" pitchFamily="34" charset="0"/>
                <a:cs typeface="Posterama" panose="020B0504020200020000" pitchFamily="34" charset="0"/>
              </a:rPr>
              <a:t> (aide à l’investissement) dans un cadre prospectif ou même pré-opérationnel. </a:t>
            </a:r>
          </a:p>
          <a:p>
            <a:pPr algn="just">
              <a:lnSpc>
                <a:spcPct val="115000"/>
              </a:lnSpc>
              <a:buNone/>
            </a:pPr>
            <a:endParaRPr lang="fr-FR" sz="800">
              <a:effectLst/>
              <a:latin typeface="Posterama" panose="020B0504020200020000" pitchFamily="34" charset="0"/>
              <a:ea typeface="Arial" panose="020B0604020202020204" pitchFamily="34" charset="0"/>
              <a:cs typeface="Posterama" panose="020B0504020200020000" pitchFamily="34" charset="0"/>
            </a:endParaRPr>
          </a:p>
          <a:p>
            <a:pPr algn="just">
              <a:lnSpc>
                <a:spcPct val="115000"/>
              </a:lnSpc>
              <a:buNone/>
            </a:pPr>
            <a:r>
              <a:rPr lang="fr-FR" sz="2000">
                <a:latin typeface="Posterama" panose="020B0504020200020000" pitchFamily="34" charset="0"/>
                <a:ea typeface="Arial" panose="020B0604020202020204" pitchFamily="34" charset="0"/>
                <a:cs typeface="Posterama" panose="020B0504020200020000" pitchFamily="34" charset="0"/>
              </a:rPr>
              <a:t>-&gt; </a:t>
            </a:r>
            <a:r>
              <a:rPr lang="fr-FR" sz="2000">
                <a:effectLst/>
                <a:latin typeface="Posterama" panose="020B0504020200020000" pitchFamily="34" charset="0"/>
                <a:ea typeface="Arial" panose="020B0604020202020204" pitchFamily="34" charset="0"/>
                <a:cs typeface="Posterama" panose="020B0504020200020000" pitchFamily="34" charset="0"/>
              </a:rPr>
              <a:t>Cette aide inclut les études et les prestations relatives à la concertation. </a:t>
            </a:r>
          </a:p>
        </p:txBody>
      </p:sp>
      <p:sp>
        <p:nvSpPr>
          <p:cNvPr id="12" name="ZoneTexte 11">
            <a:extLst>
              <a:ext uri="{FF2B5EF4-FFF2-40B4-BE49-F238E27FC236}">
                <a16:creationId xmlns:a16="http://schemas.microsoft.com/office/drawing/2014/main" id="{9709A68B-14AC-2BF0-5274-10C9A5EB6BD0}"/>
              </a:ext>
            </a:extLst>
          </p:cNvPr>
          <p:cNvSpPr txBox="1"/>
          <p:nvPr/>
        </p:nvSpPr>
        <p:spPr>
          <a:xfrm>
            <a:off x="2594031" y="3879950"/>
            <a:ext cx="9342120" cy="778355"/>
          </a:xfrm>
          <a:prstGeom prst="rect">
            <a:avLst/>
          </a:prstGeom>
          <a:noFill/>
        </p:spPr>
        <p:txBody>
          <a:bodyPr wrap="square">
            <a:spAutoFit/>
          </a:bodyPr>
          <a:lstStyle/>
          <a:p>
            <a:pPr algn="just">
              <a:lnSpc>
                <a:spcPct val="115000"/>
              </a:lnSpc>
              <a:buNone/>
            </a:pPr>
            <a:r>
              <a:rPr lang="fr-FR" sz="2000">
                <a:effectLst/>
                <a:latin typeface="Posterama" panose="020B0504020200020000" pitchFamily="34" charset="0"/>
                <a:ea typeface="Arial" panose="020B0604020202020204" pitchFamily="34" charset="0"/>
                <a:cs typeface="Posterama" panose="020B0504020200020000" pitchFamily="34" charset="0"/>
              </a:rPr>
              <a:t>La modulation à la hausse ou à la baisse de ce taux dépend de la qualité des projets présentés et de leur cohérence avec les objectifs susmentionnés.</a:t>
            </a:r>
          </a:p>
        </p:txBody>
      </p:sp>
      <p:sp>
        <p:nvSpPr>
          <p:cNvPr id="14" name="ZoneTexte 13">
            <a:extLst>
              <a:ext uri="{FF2B5EF4-FFF2-40B4-BE49-F238E27FC236}">
                <a16:creationId xmlns:a16="http://schemas.microsoft.com/office/drawing/2014/main" id="{0015A211-629B-C380-86D7-8AD8791B74D6}"/>
              </a:ext>
            </a:extLst>
          </p:cNvPr>
          <p:cNvSpPr txBox="1"/>
          <p:nvPr/>
        </p:nvSpPr>
        <p:spPr>
          <a:xfrm>
            <a:off x="578653" y="5029412"/>
            <a:ext cx="11238817" cy="1346907"/>
          </a:xfrm>
          <a:prstGeom prst="rect">
            <a:avLst/>
          </a:prstGeom>
          <a:noFill/>
        </p:spPr>
        <p:txBody>
          <a:bodyPr wrap="square">
            <a:spAutoFit/>
          </a:bodyPr>
          <a:lstStyle/>
          <a:p>
            <a:pPr algn="just">
              <a:lnSpc>
                <a:spcPct val="115000"/>
              </a:lnSpc>
              <a:buNone/>
            </a:pPr>
            <a:r>
              <a:rPr lang="fr-FR" sz="1800" i="1">
                <a:effectLst/>
                <a:latin typeface="Posterama" panose="020B0504020200020000" pitchFamily="34" charset="0"/>
                <a:ea typeface="Arial" panose="020B0604020202020204" pitchFamily="34" charset="0"/>
                <a:cs typeface="Posterama" panose="020B0504020200020000" pitchFamily="34" charset="0"/>
              </a:rPr>
              <a:t>A l’issue de cette première phase prospective, les candidats retenus pourront solliciter un financement complémentaire de la Région au titre de ses dispositifs </a:t>
            </a:r>
            <a:r>
              <a:rPr lang="fr-FR" sz="1800" b="1" i="1">
                <a:effectLst/>
                <a:latin typeface="Posterama" panose="020B0504020200020000" pitchFamily="34" charset="0"/>
                <a:ea typeface="Arial" panose="020B0604020202020204" pitchFamily="34" charset="0"/>
                <a:cs typeface="Posterama" panose="020B0504020200020000" pitchFamily="34" charset="0"/>
              </a:rPr>
              <a:t>« Nos communes d’abord » et « Nos territoires d’abord » </a:t>
            </a:r>
            <a:r>
              <a:rPr lang="fr-FR" sz="1800" i="1">
                <a:effectLst/>
                <a:latin typeface="Posterama" panose="020B0504020200020000" pitchFamily="34" charset="0"/>
                <a:ea typeface="Arial" panose="020B0604020202020204" pitchFamily="34" charset="0"/>
                <a:cs typeface="Posterama" panose="020B0504020200020000" pitchFamily="34" charset="0"/>
              </a:rPr>
              <a:t>pour mettre en œuvre les actions de leur stratégie de redirection conforme aux cadres d’intervention de la Région. </a:t>
            </a:r>
          </a:p>
        </p:txBody>
      </p:sp>
    </p:spTree>
    <p:extLst>
      <p:ext uri="{BB962C8B-B14F-4D97-AF65-F5344CB8AC3E}">
        <p14:creationId xmlns:p14="http://schemas.microsoft.com/office/powerpoint/2010/main" val="2144721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ED"/>
        </a:solidFill>
        <a:effectLst/>
      </p:bgPr>
    </p:bg>
    <p:spTree>
      <p:nvGrpSpPr>
        <p:cNvPr id="1" name="">
          <a:extLst>
            <a:ext uri="{FF2B5EF4-FFF2-40B4-BE49-F238E27FC236}">
              <a16:creationId xmlns:a16="http://schemas.microsoft.com/office/drawing/2014/main" id="{403D8D96-9FE8-E9ED-C182-4E9D3F90B4F9}"/>
            </a:ext>
          </a:extLst>
        </p:cNvPr>
        <p:cNvGrpSpPr/>
        <p:nvPr/>
      </p:nvGrpSpPr>
      <p:grpSpPr>
        <a:xfrm>
          <a:off x="0" y="0"/>
          <a:ext cx="0" cy="0"/>
          <a:chOff x="0" y="0"/>
          <a:chExt cx="0" cy="0"/>
        </a:xfrm>
      </p:grpSpPr>
      <p:pic>
        <p:nvPicPr>
          <p:cNvPr id="31" name="Image 30">
            <a:extLst>
              <a:ext uri="{FF2B5EF4-FFF2-40B4-BE49-F238E27FC236}">
                <a16:creationId xmlns:a16="http://schemas.microsoft.com/office/drawing/2014/main" id="{699740E4-F600-ED5C-0678-065CF59F868B}"/>
              </a:ext>
            </a:extLst>
          </p:cNvPr>
          <p:cNvPicPr>
            <a:picLocks noChangeAspect="1"/>
          </p:cNvPicPr>
          <p:nvPr/>
        </p:nvPicPr>
        <p:blipFill>
          <a:blip r:embed="rId3"/>
          <a:stretch>
            <a:fillRect/>
          </a:stretch>
        </p:blipFill>
        <p:spPr>
          <a:xfrm>
            <a:off x="10472285" y="40413"/>
            <a:ext cx="1572904" cy="873836"/>
          </a:xfrm>
          <a:prstGeom prst="rect">
            <a:avLst/>
          </a:prstGeom>
        </p:spPr>
      </p:pic>
      <p:sp>
        <p:nvSpPr>
          <p:cNvPr id="4" name="ZoneTexte 3">
            <a:extLst>
              <a:ext uri="{FF2B5EF4-FFF2-40B4-BE49-F238E27FC236}">
                <a16:creationId xmlns:a16="http://schemas.microsoft.com/office/drawing/2014/main" id="{CD26FEE0-2082-C1FA-47C7-B87BDCD77E9A}"/>
              </a:ext>
            </a:extLst>
          </p:cNvPr>
          <p:cNvSpPr txBox="1"/>
          <p:nvPr/>
        </p:nvSpPr>
        <p:spPr>
          <a:xfrm>
            <a:off x="308009" y="1443838"/>
            <a:ext cx="11603642" cy="424412"/>
          </a:xfrm>
          <a:prstGeom prst="rect">
            <a:avLst/>
          </a:prstGeom>
          <a:noFill/>
        </p:spPr>
        <p:txBody>
          <a:bodyPr wrap="square" lIns="91440" tIns="45720" rIns="91440" bIns="45720" anchor="t">
            <a:spAutoFit/>
          </a:bodyPr>
          <a:lstStyle/>
          <a:p>
            <a:pPr algn="just">
              <a:lnSpc>
                <a:spcPct val="115000"/>
              </a:lnSpc>
              <a:buNone/>
            </a:pPr>
            <a:r>
              <a:rPr lang="fr-FR" sz="2000">
                <a:solidFill>
                  <a:srgbClr val="000000"/>
                </a:solidFill>
                <a:latin typeface="Posterama"/>
                <a:ea typeface="Arial" panose="020B0604020202020204" pitchFamily="34" charset="0"/>
                <a:cs typeface="Posterama"/>
              </a:rPr>
              <a:t>-&gt; S</a:t>
            </a:r>
            <a:r>
              <a:rPr lang="fr-FR" sz="2000">
                <a:solidFill>
                  <a:srgbClr val="000000"/>
                </a:solidFill>
                <a:effectLst/>
                <a:latin typeface="Posterama"/>
                <a:ea typeface="Arial" panose="020B0604020202020204" pitchFamily="34" charset="0"/>
                <a:cs typeface="Posterama"/>
              </a:rPr>
              <a:t>euls les </a:t>
            </a:r>
            <a:r>
              <a:rPr lang="fr-FR" sz="2000" b="1">
                <a:solidFill>
                  <a:srgbClr val="000000"/>
                </a:solidFill>
                <a:effectLst/>
                <a:latin typeface="Posterama"/>
                <a:ea typeface="Arial" panose="020B0604020202020204" pitchFamily="34" charset="0"/>
                <a:cs typeface="Posterama"/>
              </a:rPr>
              <a:t>établissements publics de coopération intercommunale </a:t>
            </a:r>
            <a:r>
              <a:rPr lang="fr-FR" sz="2000">
                <a:solidFill>
                  <a:srgbClr val="000000"/>
                </a:solidFill>
                <a:effectLst/>
                <a:latin typeface="Posterama"/>
                <a:ea typeface="Arial" panose="020B0604020202020204" pitchFamily="34" charset="0"/>
                <a:cs typeface="Posterama"/>
              </a:rPr>
              <a:t>(EPCI) peuvent candidater.</a:t>
            </a:r>
          </a:p>
        </p:txBody>
      </p:sp>
      <p:sp>
        <p:nvSpPr>
          <p:cNvPr id="7" name="ZoneTexte 6">
            <a:extLst>
              <a:ext uri="{FF2B5EF4-FFF2-40B4-BE49-F238E27FC236}">
                <a16:creationId xmlns:a16="http://schemas.microsoft.com/office/drawing/2014/main" id="{A4A71635-B840-37BD-CBF2-06661FD11796}"/>
              </a:ext>
            </a:extLst>
          </p:cNvPr>
          <p:cNvSpPr txBox="1"/>
          <p:nvPr/>
        </p:nvSpPr>
        <p:spPr>
          <a:xfrm>
            <a:off x="860999" y="147914"/>
            <a:ext cx="8204054" cy="658835"/>
          </a:xfrm>
          <a:prstGeom prst="rect">
            <a:avLst/>
          </a:prstGeom>
          <a:noFill/>
        </p:spPr>
        <p:txBody>
          <a:bodyPr wrap="square">
            <a:spAutoFit/>
          </a:bodyPr>
          <a:lstStyle/>
          <a:p>
            <a:pPr algn="ctr">
              <a:lnSpc>
                <a:spcPct val="150000"/>
              </a:lnSpc>
              <a:buNone/>
            </a:pPr>
            <a:r>
              <a:rPr lang="fr-FR" sz="2800" b="1" i="1">
                <a:solidFill>
                  <a:schemeClr val="tx2"/>
                </a:solidFill>
                <a:effectLst/>
                <a:latin typeface="Arial" panose="020B0604020202020204" pitchFamily="34" charset="0"/>
                <a:ea typeface="Arial" panose="020B0604020202020204" pitchFamily="34" charset="0"/>
              </a:rPr>
              <a:t>Qui peut candidater ? </a:t>
            </a:r>
          </a:p>
        </p:txBody>
      </p:sp>
      <p:sp>
        <p:nvSpPr>
          <p:cNvPr id="9" name="ZoneTexte 8">
            <a:extLst>
              <a:ext uri="{FF2B5EF4-FFF2-40B4-BE49-F238E27FC236}">
                <a16:creationId xmlns:a16="http://schemas.microsoft.com/office/drawing/2014/main" id="{2C9B858E-EDAE-50F5-18D0-27DBCDE01DAA}"/>
              </a:ext>
            </a:extLst>
          </p:cNvPr>
          <p:cNvSpPr txBox="1"/>
          <p:nvPr/>
        </p:nvSpPr>
        <p:spPr>
          <a:xfrm>
            <a:off x="301225" y="3447405"/>
            <a:ext cx="11589550" cy="3289502"/>
          </a:xfrm>
          <a:prstGeom prst="rect">
            <a:avLst/>
          </a:prstGeom>
          <a:noFill/>
        </p:spPr>
        <p:txBody>
          <a:bodyPr wrap="square" lIns="91440" tIns="45720" rIns="91440" bIns="45720" anchor="t">
            <a:spAutoFit/>
          </a:bodyPr>
          <a:lstStyle/>
          <a:p>
            <a:pPr algn="just">
              <a:lnSpc>
                <a:spcPct val="115000"/>
              </a:lnSpc>
              <a:buNone/>
            </a:pPr>
            <a:r>
              <a:rPr lang="fr-FR" sz="2000" b="0">
                <a:solidFill>
                  <a:srgbClr val="000000"/>
                </a:solidFill>
                <a:effectLst/>
                <a:latin typeface="Posterama" panose="020B0504020200020000" pitchFamily="34" charset="0"/>
                <a:ea typeface="Arial" panose="020B0604020202020204" pitchFamily="34" charset="0"/>
                <a:cs typeface="Posterama" panose="020B0504020200020000" pitchFamily="34" charset="0"/>
              </a:rPr>
              <a:t>Les actions précisées dans le cadre de leur candidature peuvent être portées par :</a:t>
            </a:r>
          </a:p>
          <a:p>
            <a:pPr marL="342900" indent="-342900" algn="just">
              <a:lnSpc>
                <a:spcPct val="115000"/>
              </a:lnSpc>
              <a:buFontTx/>
              <a:buChar char="-"/>
            </a:pPr>
            <a:r>
              <a:rPr lang="fr-FR" sz="2000" b="0">
                <a:solidFill>
                  <a:srgbClr val="000000"/>
                </a:solidFill>
                <a:effectLst/>
                <a:latin typeface="Posterama" panose="020B0504020200020000" pitchFamily="34" charset="0"/>
                <a:ea typeface="Arial" panose="020B0604020202020204" pitchFamily="34" charset="0"/>
                <a:cs typeface="Posterama" panose="020B0504020200020000" pitchFamily="34" charset="0"/>
              </a:rPr>
              <a:t>les communes, </a:t>
            </a:r>
          </a:p>
          <a:p>
            <a:pPr marL="342900" indent="-342900" algn="just">
              <a:lnSpc>
                <a:spcPct val="115000"/>
              </a:lnSpc>
              <a:buFontTx/>
              <a:buChar char="-"/>
            </a:pPr>
            <a:r>
              <a:rPr lang="fr-FR" sz="2000" b="0">
                <a:solidFill>
                  <a:srgbClr val="000000"/>
                </a:solidFill>
                <a:effectLst/>
                <a:latin typeface="Posterama" panose="020B0504020200020000" pitchFamily="34" charset="0"/>
                <a:ea typeface="Arial" panose="020B0604020202020204" pitchFamily="34" charset="0"/>
                <a:cs typeface="Posterama" panose="020B0504020200020000" pitchFamily="34" charset="0"/>
              </a:rPr>
              <a:t>les syndicats mixtes, </a:t>
            </a:r>
          </a:p>
          <a:p>
            <a:pPr marL="342900" indent="-342900" algn="just">
              <a:lnSpc>
                <a:spcPct val="115000"/>
              </a:lnSpc>
              <a:buFontTx/>
              <a:buChar char="-"/>
            </a:pPr>
            <a:r>
              <a:rPr lang="fr-FR" sz="2000" b="0">
                <a:solidFill>
                  <a:srgbClr val="000000"/>
                </a:solidFill>
                <a:effectLst/>
                <a:latin typeface="Posterama" panose="020B0504020200020000" pitchFamily="34" charset="0"/>
                <a:ea typeface="Arial" panose="020B0604020202020204" pitchFamily="34" charset="0"/>
                <a:cs typeface="Posterama" panose="020B0504020200020000" pitchFamily="34" charset="0"/>
              </a:rPr>
              <a:t>les sociétés publiques locales (SPL) ou sociétés d’économie mixte (SEM) pour le compte de la collectivité dans le cadre d’un mandat de délégation de maitrise d’ouvrage ou d’une concession d’aménagement.</a:t>
            </a:r>
            <a:endParaRPr lang="fr-FR" sz="2000" b="1">
              <a:effectLst/>
              <a:latin typeface="Posterama" panose="020B0504020200020000" pitchFamily="34" charset="0"/>
              <a:ea typeface="Arial" panose="020B0604020202020204" pitchFamily="34" charset="0"/>
              <a:cs typeface="Posterama" panose="020B0504020200020000" pitchFamily="34" charset="0"/>
            </a:endParaRPr>
          </a:p>
          <a:p>
            <a:pPr algn="just">
              <a:lnSpc>
                <a:spcPct val="115000"/>
              </a:lnSpc>
              <a:buNone/>
            </a:pPr>
            <a:endParaRPr lang="fr-FR" sz="2000" b="0">
              <a:solidFill>
                <a:srgbClr val="000000"/>
              </a:solidFill>
              <a:effectLst/>
              <a:latin typeface="Posterama" panose="020B0504020200020000" pitchFamily="34" charset="0"/>
              <a:ea typeface="Arial" panose="020B0604020202020204" pitchFamily="34" charset="0"/>
              <a:cs typeface="Posterama" panose="020B0504020200020000" pitchFamily="34" charset="0"/>
            </a:endParaRPr>
          </a:p>
          <a:p>
            <a:pPr algn="just">
              <a:lnSpc>
                <a:spcPct val="115000"/>
              </a:lnSpc>
            </a:pPr>
            <a:r>
              <a:rPr lang="fr-FR" sz="2000" b="0">
                <a:solidFill>
                  <a:srgbClr val="000000"/>
                </a:solidFill>
                <a:effectLst/>
                <a:latin typeface="Posterama"/>
                <a:ea typeface="Arial" panose="020B0604020202020204" pitchFamily="34" charset="0"/>
                <a:cs typeface="Posterama"/>
              </a:rPr>
              <a:t>Ces organismes, au cas où la candidature </a:t>
            </a:r>
            <a:r>
              <a:rPr lang="fr-FR" sz="2000">
                <a:solidFill>
                  <a:srgbClr val="000000"/>
                </a:solidFill>
                <a:latin typeface="Posterama"/>
                <a:ea typeface="Arial" panose="020B0604020202020204" pitchFamily="34" charset="0"/>
                <a:cs typeface="Posterama"/>
              </a:rPr>
              <a:t>est retenue</a:t>
            </a:r>
            <a:r>
              <a:rPr lang="fr-FR" sz="2000" b="0">
                <a:solidFill>
                  <a:srgbClr val="000000"/>
                </a:solidFill>
                <a:effectLst/>
                <a:latin typeface="Posterama"/>
                <a:ea typeface="Arial" panose="020B0604020202020204" pitchFamily="34" charset="0"/>
                <a:cs typeface="Posterama"/>
              </a:rPr>
              <a:t>, pourront bénéficier de l’aide financière régionale.</a:t>
            </a:r>
            <a:endParaRPr lang="fr-FR" sz="2000" b="1">
              <a:effectLst/>
              <a:latin typeface="Posterama"/>
              <a:ea typeface="Arial" panose="020B0604020202020204" pitchFamily="34" charset="0"/>
              <a:cs typeface="Posterama"/>
            </a:endParaRPr>
          </a:p>
        </p:txBody>
      </p:sp>
      <p:sp>
        <p:nvSpPr>
          <p:cNvPr id="11" name="ZoneTexte 10">
            <a:extLst>
              <a:ext uri="{FF2B5EF4-FFF2-40B4-BE49-F238E27FC236}">
                <a16:creationId xmlns:a16="http://schemas.microsoft.com/office/drawing/2014/main" id="{F4127BC9-AE52-0103-8CEE-C914EC438071}"/>
              </a:ext>
            </a:extLst>
          </p:cNvPr>
          <p:cNvSpPr txBox="1"/>
          <p:nvPr/>
        </p:nvSpPr>
        <p:spPr>
          <a:xfrm>
            <a:off x="1663238" y="2333406"/>
            <a:ext cx="8347510" cy="658835"/>
          </a:xfrm>
          <a:prstGeom prst="rect">
            <a:avLst/>
          </a:prstGeom>
          <a:noFill/>
        </p:spPr>
        <p:txBody>
          <a:bodyPr wrap="square">
            <a:spAutoFit/>
          </a:bodyPr>
          <a:lstStyle/>
          <a:p>
            <a:pPr algn="ctr">
              <a:lnSpc>
                <a:spcPct val="150000"/>
              </a:lnSpc>
              <a:buNone/>
            </a:pPr>
            <a:r>
              <a:rPr lang="fr-FR" sz="2800" b="1" i="1">
                <a:solidFill>
                  <a:schemeClr val="tx2"/>
                </a:solidFill>
                <a:effectLst/>
                <a:latin typeface="Arial" panose="020B0604020202020204" pitchFamily="34" charset="0"/>
                <a:ea typeface="Arial" panose="020B0604020202020204" pitchFamily="34" charset="0"/>
              </a:rPr>
              <a:t>Quels sont les bénéficiaires des subventions ?</a:t>
            </a:r>
          </a:p>
        </p:txBody>
      </p:sp>
      <p:cxnSp>
        <p:nvCxnSpPr>
          <p:cNvPr id="12" name="Connecteur droit 11">
            <a:extLst>
              <a:ext uri="{FF2B5EF4-FFF2-40B4-BE49-F238E27FC236}">
                <a16:creationId xmlns:a16="http://schemas.microsoft.com/office/drawing/2014/main" id="{CD113F35-A181-996E-C910-968BDB9948E2}"/>
              </a:ext>
            </a:extLst>
          </p:cNvPr>
          <p:cNvCxnSpPr>
            <a:cxnSpLocks/>
          </p:cNvCxnSpPr>
          <p:nvPr/>
        </p:nvCxnSpPr>
        <p:spPr>
          <a:xfrm flipV="1">
            <a:off x="308009" y="3133096"/>
            <a:ext cx="11069053" cy="1920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a:extLst>
              <a:ext uri="{FF2B5EF4-FFF2-40B4-BE49-F238E27FC236}">
                <a16:creationId xmlns:a16="http://schemas.microsoft.com/office/drawing/2014/main" id="{0E35CA3A-5410-B372-4C87-5ED0A287A695}"/>
              </a:ext>
            </a:extLst>
          </p:cNvPr>
          <p:cNvCxnSpPr>
            <a:cxnSpLocks/>
          </p:cNvCxnSpPr>
          <p:nvPr/>
        </p:nvCxnSpPr>
        <p:spPr>
          <a:xfrm flipV="1">
            <a:off x="308009" y="1114918"/>
            <a:ext cx="11069053" cy="19202"/>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0097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B464DE1858FA459D76914FD71AAFBA" ma:contentTypeVersion="18" ma:contentTypeDescription="Crée un document." ma:contentTypeScope="" ma:versionID="bfc8e7635adf9d8375a0bb093a6e6f6b">
  <xsd:schema xmlns:xsd="http://www.w3.org/2001/XMLSchema" xmlns:xs="http://www.w3.org/2001/XMLSchema" xmlns:p="http://schemas.microsoft.com/office/2006/metadata/properties" xmlns:ns2="3dd930f5-4954-4611-b301-3d87663ea9e2" xmlns:ns3="608b3ff6-3d13-40ad-9a9c-7e8cba46bc40" targetNamespace="http://schemas.microsoft.com/office/2006/metadata/properties" ma:root="true" ma:fieldsID="8c37cd29e5bfe23a97d9b425a559b5d1" ns2:_="" ns3:_="">
    <xsd:import namespace="3dd930f5-4954-4611-b301-3d87663ea9e2"/>
    <xsd:import namespace="608b3ff6-3d13-40ad-9a9c-7e8cba46bc4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d930f5-4954-4611-b301-3d87663ea9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97f2e6b9-9cf2-46c4-a513-ab0882b1371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08b3ff6-3d13-40ad-9a9c-7e8cba46bc40"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33c2ffc7-d79a-4ee8-8cfb-56b87eca81bc}" ma:internalName="TaxCatchAll" ma:showField="CatchAllData" ma:web="608b3ff6-3d13-40ad-9a9c-7e8cba46bc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08b3ff6-3d13-40ad-9a9c-7e8cba46bc40" xsi:nil="true"/>
    <lcf76f155ced4ddcb4097134ff3c332f xmlns="3dd930f5-4954-4611-b301-3d87663ea9e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9FD84C-1B61-456D-8142-A7794010EBDE}">
  <ds:schemaRefs>
    <ds:schemaRef ds:uri="http://schemas.microsoft.com/sharepoint/v3/contenttype/forms"/>
  </ds:schemaRefs>
</ds:datastoreItem>
</file>

<file path=customXml/itemProps2.xml><?xml version="1.0" encoding="utf-8"?>
<ds:datastoreItem xmlns:ds="http://schemas.openxmlformats.org/officeDocument/2006/customXml" ds:itemID="{90D0F6CF-1466-4531-8837-5DC026890C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d930f5-4954-4611-b301-3d87663ea9e2"/>
    <ds:schemaRef ds:uri="608b3ff6-3d13-40ad-9a9c-7e8cba46bc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84E7B9-9FC6-41A7-9135-8D782C814191}">
  <ds:schemaRefs>
    <ds:schemaRef ds:uri="http://schemas.microsoft.com/office/2006/metadata/properties"/>
    <ds:schemaRef ds:uri="http://schemas.microsoft.com/office/infopath/2007/PartnerControls"/>
    <ds:schemaRef ds:uri="608b3ff6-3d13-40ad-9a9c-7e8cba46bc40"/>
    <ds:schemaRef ds:uri="3dd930f5-4954-4611-b301-3d87663ea9e2"/>
  </ds:schemaRefs>
</ds:datastoreItem>
</file>

<file path=docMetadata/LabelInfo.xml><?xml version="1.0" encoding="utf-8"?>
<clbl:labelList xmlns:clbl="http://schemas.microsoft.com/office/2020/mipLabelMetadata">
  <clbl:label id="{b1e9317b-8655-4923-aeba-8c08739d8a40}" enabled="0" method="" siteId="{b1e9317b-8655-4923-aeba-8c08739d8a40}" removed="1"/>
</clbl:labelList>
</file>

<file path=docProps/app.xml><?xml version="1.0" encoding="utf-8"?>
<Properties xmlns="http://schemas.openxmlformats.org/officeDocument/2006/extended-properties" xmlns:vt="http://schemas.openxmlformats.org/officeDocument/2006/docPropsVTypes">
  <TotalTime>40</TotalTime>
  <Words>1148</Words>
  <Application>Microsoft Office PowerPoint</Application>
  <PresentationFormat>Grand écran</PresentationFormat>
  <Paragraphs>87</Paragraphs>
  <Slides>11</Slides>
  <Notes>7</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D'AGUANNO Eugenie</dc:creator>
  <cp:lastModifiedBy>D'AGUANNO Eugenie</cp:lastModifiedBy>
  <cp:revision>32</cp:revision>
  <dcterms:created xsi:type="dcterms:W3CDTF">2026-02-16T12:22:24Z</dcterms:created>
  <dcterms:modified xsi:type="dcterms:W3CDTF">2026-03-10T15:03:40Z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0x01010030B464DE1858FA459D76914FD71AAFBA</vt:lpwstr>
  </property>
</Properties>
</file>